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44" y="5016500"/>
            <a:ext cx="6868247" cy="2074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" name="Image"/>
          <p:cNvSpPr/>
          <p:nvPr>
            <p:ph type="pic" idx="13"/>
          </p:nvPr>
        </p:nvSpPr>
        <p:spPr>
          <a:xfrm>
            <a:off x="6481167" y="-146050"/>
            <a:ext cx="6654801" cy="990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Image"/>
          <p:cNvSpPr/>
          <p:nvPr>
            <p:ph type="pic" idx="13"/>
          </p:nvPr>
        </p:nvSpPr>
        <p:spPr>
          <a:xfrm>
            <a:off x="6481167" y="-146050"/>
            <a:ext cx="6654801" cy="990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ine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Image"/>
          <p:cNvSpPr/>
          <p:nvPr>
            <p:ph type="pic" sz="half" idx="13"/>
          </p:nvPr>
        </p:nvSpPr>
        <p:spPr>
          <a:xfrm>
            <a:off x="6040708" y="1640743"/>
            <a:ext cx="6962182" cy="4648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Image"/>
          <p:cNvSpPr/>
          <p:nvPr>
            <p:ph type="pic" sz="half" idx="14"/>
          </p:nvPr>
        </p:nvSpPr>
        <p:spPr>
          <a:xfrm>
            <a:off x="330200" y="1701800"/>
            <a:ext cx="6962495" cy="4648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Image"/>
          <p:cNvSpPr/>
          <p:nvPr>
            <p:ph type="pic" sz="half" idx="13"/>
          </p:nvPr>
        </p:nvSpPr>
        <p:spPr>
          <a:xfrm>
            <a:off x="-414201" y="1647535"/>
            <a:ext cx="7353301" cy="536209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1" name="Image"/>
          <p:cNvSpPr/>
          <p:nvPr>
            <p:ph type="pic" idx="14"/>
          </p:nvPr>
        </p:nvSpPr>
        <p:spPr>
          <a:xfrm>
            <a:off x="3792931" y="1077019"/>
            <a:ext cx="9017001" cy="6019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Image"/>
          <p:cNvSpPr/>
          <p:nvPr>
            <p:ph type="pic" idx="13"/>
          </p:nvPr>
        </p:nvSpPr>
        <p:spPr>
          <a:xfrm>
            <a:off x="-800100" y="509193"/>
            <a:ext cx="11041830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6615466" y="-234950"/>
            <a:ext cx="5997853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Line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Image"/>
          <p:cNvSpPr/>
          <p:nvPr>
            <p:ph type="pic" sz="half" idx="13"/>
          </p:nvPr>
        </p:nvSpPr>
        <p:spPr>
          <a:xfrm>
            <a:off x="-3403600" y="1612900"/>
            <a:ext cx="8084864" cy="5397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Image"/>
          <p:cNvSpPr/>
          <p:nvPr>
            <p:ph type="pic" idx="14"/>
          </p:nvPr>
        </p:nvSpPr>
        <p:spPr>
          <a:xfrm>
            <a:off x="7009166" y="-1035050"/>
            <a:ext cx="5997853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Image"/>
          <p:cNvSpPr/>
          <p:nvPr>
            <p:ph type="pic" sz="half" idx="15"/>
          </p:nvPr>
        </p:nvSpPr>
        <p:spPr>
          <a:xfrm>
            <a:off x="3201348" y="1263662"/>
            <a:ext cx="7810501" cy="569548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"/>
          <p:cNvSpPr/>
          <p:nvPr>
            <p:ph type="pic" idx="13"/>
          </p:nvPr>
        </p:nvSpPr>
        <p:spPr>
          <a:xfrm>
            <a:off x="241300" y="305993"/>
            <a:ext cx="12522202" cy="9131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Image"/>
          <p:cNvSpPr/>
          <p:nvPr>
            <p:ph type="pic" idx="13"/>
          </p:nvPr>
        </p:nvSpPr>
        <p:spPr>
          <a:xfrm>
            <a:off x="506766" y="-234950"/>
            <a:ext cx="5997853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6" name="Image"/>
          <p:cNvSpPr/>
          <p:nvPr>
            <p:ph type="pic" sz="quarter" idx="14"/>
          </p:nvPr>
        </p:nvSpPr>
        <p:spPr>
          <a:xfrm>
            <a:off x="6634195" y="431800"/>
            <a:ext cx="5918201" cy="39512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7" name="Image"/>
          <p:cNvSpPr/>
          <p:nvPr>
            <p:ph type="pic" sz="half" idx="15"/>
          </p:nvPr>
        </p:nvSpPr>
        <p:spPr>
          <a:xfrm>
            <a:off x="5917141" y="4016137"/>
            <a:ext cx="6696170" cy="4470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Line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Image"/>
          <p:cNvSpPr/>
          <p:nvPr>
            <p:ph type="pic" idx="13"/>
          </p:nvPr>
        </p:nvSpPr>
        <p:spPr>
          <a:xfrm>
            <a:off x="-800100" y="509193"/>
            <a:ext cx="11041829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Image"/>
          <p:cNvSpPr/>
          <p:nvPr>
            <p:ph type="pic" sz="quarter" idx="14"/>
          </p:nvPr>
        </p:nvSpPr>
        <p:spPr>
          <a:xfrm>
            <a:off x="8837910" y="3187700"/>
            <a:ext cx="3804471" cy="2540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Image"/>
          <p:cNvSpPr/>
          <p:nvPr>
            <p:ph type="pic" sz="quarter" idx="15"/>
          </p:nvPr>
        </p:nvSpPr>
        <p:spPr>
          <a:xfrm>
            <a:off x="8877302" y="5993009"/>
            <a:ext cx="3733801" cy="24927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2" name="Image"/>
          <p:cNvSpPr/>
          <p:nvPr>
            <p:ph type="pic" sz="quarter" idx="16"/>
          </p:nvPr>
        </p:nvSpPr>
        <p:spPr>
          <a:xfrm>
            <a:off x="9207500" y="-107950"/>
            <a:ext cx="3365500" cy="500971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3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44" y="5016500"/>
            <a:ext cx="6868247" cy="207421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st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8100" y="912079"/>
            <a:ext cx="2209800" cy="81601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/>
          <p:nvPr>
            <p:ph type="body" idx="1"/>
          </p:nvPr>
        </p:nvSpPr>
        <p:spPr>
          <a:xfrm>
            <a:off x="571500" y="863600"/>
            <a:ext cx="11861800" cy="802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6" name="Image"/>
          <p:cNvSpPr/>
          <p:nvPr>
            <p:ph type="pic" idx="13"/>
          </p:nvPr>
        </p:nvSpPr>
        <p:spPr>
          <a:xfrm>
            <a:off x="-101600" y="0"/>
            <a:ext cx="13106400" cy="875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266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1pPr>
      <a:lvl2pPr marL="711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2pPr>
      <a:lvl3pPr marL="1155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3pPr>
      <a:lvl4pPr marL="1600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4pPr>
      <a:lvl5pPr marL="2044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5pPr>
      <a:lvl6pPr marL="2489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6pPr>
      <a:lvl7pPr marL="2933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7pPr>
      <a:lvl8pPr marL="3378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8pPr>
      <a:lvl9pPr marL="3822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nodejs.org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nodejs.or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heig-vd.ch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7.png"/><Relationship Id="rId7" Type="http://schemas.openxmlformats.org/officeDocument/2006/relationships/image" Target="../media/image4.jpeg"/><Relationship Id="rId8" Type="http://schemas.openxmlformats.org/officeDocument/2006/relationships/image" Target="../media/image8.png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1" Type="http://schemas.openxmlformats.org/officeDocument/2006/relationships/image" Target="../media/image7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he HTTP Protocol RES, Lectur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The HTTP Protocol</a:t>
            </a:r>
          </a:p>
          <a:p>
            <a:pPr>
              <a:defRPr sz="3000"/>
            </a:pPr>
            <a:r>
              <a:t>RES, Lecture 4</a:t>
            </a:r>
          </a:p>
        </p:txBody>
      </p:sp>
      <p:sp>
        <p:nvSpPr>
          <p:cNvPr id="252" name="Olivier Liecht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Olivier Liechti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What is HTT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HTTP?</a:t>
            </a:r>
          </a:p>
        </p:txBody>
      </p:sp>
      <p:sp>
        <p:nvSpPr>
          <p:cNvPr id="291" name="HyperText Transfer Protoco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H</a:t>
            </a:r>
            <a:r>
              <a:t>yper</a:t>
            </a:r>
            <a:r>
              <a:rPr b="1"/>
              <a:t>T</a:t>
            </a:r>
            <a:r>
              <a:t>ext </a:t>
            </a:r>
            <a:r>
              <a:rPr b="1" u="sng"/>
              <a:t>T</a:t>
            </a:r>
            <a:r>
              <a:rPr u="sng"/>
              <a:t>ransfer</a:t>
            </a:r>
            <a:r>
              <a:t> </a:t>
            </a:r>
            <a:r>
              <a:rPr b="1"/>
              <a:t>P</a:t>
            </a:r>
            <a:r>
              <a:t>rotocol.</a:t>
            </a:r>
          </a:p>
          <a:p>
            <a:pPr/>
            <a:r>
              <a:t>HTTP is an </a:t>
            </a:r>
            <a:r>
              <a:rPr b="1"/>
              <a:t>application-level</a:t>
            </a:r>
            <a:r>
              <a:t> protocol.</a:t>
            </a:r>
          </a:p>
          <a:p>
            <a:pPr/>
            <a:r>
              <a:t>HTTP is used to </a:t>
            </a:r>
            <a:r>
              <a:rPr b="1"/>
              <a:t>transfer different types of payloads</a:t>
            </a:r>
            <a:r>
              <a:t> (HTML, XML, JSON, PNG, MP4, WAV, etc.) between </a:t>
            </a:r>
            <a:r>
              <a:rPr b="1"/>
              <a:t>clients</a:t>
            </a:r>
            <a:r>
              <a:t> and </a:t>
            </a:r>
            <a:r>
              <a:rPr b="1"/>
              <a:t>servers</a:t>
            </a:r>
          </a:p>
          <a:p>
            <a:pPr lvl="1"/>
            <a:r>
              <a:t>Sometimes, the client issues a request to GET (i.e. obtain, fetch, download) a payload from a server.</a:t>
            </a:r>
          </a:p>
          <a:p>
            <a:pPr lvl="1"/>
            <a:r>
              <a:t>Sometimes, the client issues a request to POST (i.e. send, upload) a payload to a server.</a:t>
            </a:r>
          </a:p>
          <a:p>
            <a:pPr/>
            <a:r>
              <a:t>HTTP is built on top of </a:t>
            </a:r>
            <a:r>
              <a:rPr b="1"/>
              <a:t>TCP</a:t>
            </a:r>
            <a:r>
              <a:t> (the standard specifies that a server should accept requests on port 80).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"/>
          <p:cNvSpPr/>
          <p:nvPr/>
        </p:nvSpPr>
        <p:spPr>
          <a:xfrm>
            <a:off x="2639578" y="3275681"/>
            <a:ext cx="7075141" cy="230257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0319" y="2775966"/>
            <a:ext cx="4038601" cy="330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CP connection"/>
          <p:cNvSpPr txBox="1"/>
          <p:nvPr/>
        </p:nvSpPr>
        <p:spPr>
          <a:xfrm>
            <a:off x="2822088" y="5037393"/>
            <a:ext cx="2050263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53585F"/>
                </a:solidFill>
              </a:defRPr>
            </a:lvl1pPr>
          </a:lstStyle>
          <a:p>
            <a:pPr/>
            <a:r>
              <a:t>TCP connection</a:t>
            </a:r>
          </a:p>
        </p:txBody>
      </p:sp>
      <p:sp>
        <p:nvSpPr>
          <p:cNvPr id="296" name="Line"/>
          <p:cNvSpPr/>
          <p:nvPr/>
        </p:nvSpPr>
        <p:spPr>
          <a:xfrm>
            <a:off x="3148719" y="4176091"/>
            <a:ext cx="5516472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7" name="Line"/>
          <p:cNvSpPr/>
          <p:nvPr/>
        </p:nvSpPr>
        <p:spPr>
          <a:xfrm>
            <a:off x="3148719" y="4709491"/>
            <a:ext cx="5516472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8" name="HTTP request"/>
          <p:cNvSpPr txBox="1"/>
          <p:nvPr/>
        </p:nvSpPr>
        <p:spPr>
          <a:xfrm>
            <a:off x="3060873" y="3703893"/>
            <a:ext cx="1775893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chemeClr val="accent5"/>
                </a:solidFill>
              </a:defRPr>
            </a:lvl1pPr>
          </a:lstStyle>
          <a:p>
            <a:pPr/>
            <a:r>
              <a:t>HTTP request</a:t>
            </a:r>
          </a:p>
        </p:txBody>
      </p:sp>
      <p:sp>
        <p:nvSpPr>
          <p:cNvPr id="299" name="HTTP reply"/>
          <p:cNvSpPr txBox="1"/>
          <p:nvPr/>
        </p:nvSpPr>
        <p:spPr>
          <a:xfrm>
            <a:off x="3124818" y="4292025"/>
            <a:ext cx="1444803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chemeClr val="accent5"/>
                </a:solidFill>
              </a:defRPr>
            </a:lvl1pPr>
          </a:lstStyle>
          <a:p>
            <a:pPr/>
            <a:r>
              <a:t>HTTP reply</a:t>
            </a:r>
          </a:p>
        </p:txBody>
      </p:sp>
      <p:sp>
        <p:nvSpPr>
          <p:cNvPr id="300" name="The browser is an HTTP client"/>
          <p:cNvSpPr txBox="1"/>
          <p:nvPr/>
        </p:nvSpPr>
        <p:spPr>
          <a:xfrm>
            <a:off x="290420" y="6022749"/>
            <a:ext cx="3174912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The browser is an HTTP client</a:t>
            </a:r>
          </a:p>
        </p:txBody>
      </p:sp>
      <p:sp>
        <p:nvSpPr>
          <p:cNvPr id="301" name="The HTTP server accepts TCP connection requests (by default on port 80)"/>
          <p:cNvSpPr txBox="1"/>
          <p:nvPr/>
        </p:nvSpPr>
        <p:spPr>
          <a:xfrm>
            <a:off x="5859743" y="6022749"/>
            <a:ext cx="6854636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The HTTP server accepts TCP connection requests (by default on port 80)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591" y="3275681"/>
            <a:ext cx="2302570" cy="2302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HTTP &amp; TCP Conn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&amp; TCP Connections</a:t>
            </a:r>
          </a:p>
        </p:txBody>
      </p:sp>
      <p:pic>
        <p:nvPicPr>
          <p:cNvPr id="305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88" y="2122593"/>
            <a:ext cx="12724837" cy="5515752"/>
          </a:xfrm>
          <a:prstGeom prst="rect">
            <a:avLst/>
          </a:prstGeom>
        </p:spPr>
      </p:pic>
      <p:sp>
        <p:nvSpPr>
          <p:cNvPr id="306" name="http://dret.net/lectures/web-fall07/foundations#(20)…"/>
          <p:cNvSpPr txBox="1"/>
          <p:nvPr/>
        </p:nvSpPr>
        <p:spPr>
          <a:xfrm>
            <a:off x="1540086" y="8165690"/>
            <a:ext cx="9931401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>
              <a:defRPr sz="2800"/>
            </a:pPr>
            <a:r>
              <a:t>http://dret.net/lectures/web-fall07/foundations#(20)</a:t>
            </a:r>
          </a:p>
          <a:p>
            <a:pPr>
              <a:defRPr sz="2800"/>
            </a:pPr>
            <a:r>
              <a:t>http://www.apacheweek.com/features/http11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Looking at a Conversation..."/>
          <p:cNvSpPr txBox="1"/>
          <p:nvPr>
            <p:ph type="title"/>
          </p:nvPr>
        </p:nvSpPr>
        <p:spPr>
          <a:xfrm>
            <a:off x="571500" y="37211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Looking at a Conversation...</a:t>
            </a:r>
          </a:p>
        </p:txBody>
      </p:sp>
      <p:pic>
        <p:nvPicPr>
          <p:cNvPr id="30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7340600"/>
            <a:ext cx="5054600" cy="139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7462" y="7932494"/>
            <a:ext cx="3486539" cy="1224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9300" y="6487197"/>
            <a:ext cx="3124200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/ HTTP/1.1 CRLF…"/>
          <p:cNvSpPr txBox="1"/>
          <p:nvPr/>
        </p:nvSpPr>
        <p:spPr>
          <a:xfrm>
            <a:off x="605931" y="1010919"/>
            <a:ext cx="12204552" cy="3118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GET / HTTP/1.1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2" invalidUrl="" action="" tgtFrame="" tooltip="" history="1" highlightClick="0" endSnd="0"/>
              </a:rPr>
              <a:t>www.nodejs.org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User-Agent: Mozilla/5.0 (Macintosh; Intel Mac OS X 10.8; rv:28.0) Gecko/20100101 Firefox/28.0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Accept: text/html,application/xhtml+xml,application/xml;q=0.9,*/*;q=0.8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Accept-Language: en-us,en;q=0.8,fr;q=0.5,fr-fr;q=0.3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Cookie: __utma=212211339.431073283.1392993818.1395308748.1395311696.27; 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__utmz=212211339.1395311696.27.19.utmcsr=stackoverflow.com|utmccn=(referral)|utmcmd=referral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|utmcct=/questions/7776452/retrieving-a-list-of-network-interfaces-in-node-js-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Connection: keep-alive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CRLF</a:t>
            </a:r>
          </a:p>
        </p:txBody>
      </p:sp>
      <p:sp>
        <p:nvSpPr>
          <p:cNvPr id="314" name="HTTP/1.1 200 OK CRLF…"/>
          <p:cNvSpPr txBox="1"/>
          <p:nvPr/>
        </p:nvSpPr>
        <p:spPr>
          <a:xfrm>
            <a:off x="2843953" y="4889500"/>
            <a:ext cx="9499601" cy="478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HTTP/1.1 200 OK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Server: nginx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Date: Sat, 05 Apr 2014 11:45:48 GMT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Content-Type: text/html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Content-Length: 6368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Last-Modified: Tue, 18 Mar 2014 02:18:40 GMT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Connection: keep-alive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Accept-Ranges: bytes </a:t>
            </a: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CRLF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&lt;!doctype html&gt;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&lt;html lang="en"&gt;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&lt;head&gt;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&lt;meta charset="utf-8"&gt;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&lt;link type="image/x-icon" rel="icon" href="favicon.ico"&gt;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&lt;link type="image/x-icon" rel="shortcut icon" href="favicon.ico"&gt;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&lt;link rel="stylesheet" href="pipe.css"&gt;</a:t>
            </a:r>
          </a:p>
          <a:p>
            <a:pPr marL="55751" marR="55751" algn="l" defTabSz="647700">
              <a:lnSpc>
                <a:spcPct val="104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...</a:t>
            </a:r>
          </a:p>
        </p:txBody>
      </p:sp>
      <p:sp>
        <p:nvSpPr>
          <p:cNvPr id="315" name="Line"/>
          <p:cNvSpPr/>
          <p:nvPr/>
        </p:nvSpPr>
        <p:spPr>
          <a:xfrm>
            <a:off x="685800" y="832555"/>
            <a:ext cx="10640908" cy="2259"/>
          </a:xfrm>
          <a:prstGeom prst="line">
            <a:avLst/>
          </a:prstGeom>
          <a:ln w="73080">
            <a:solidFill>
              <a:srgbClr val="C2C70A"/>
            </a:solidFill>
            <a:tail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6" name="Line"/>
          <p:cNvSpPr/>
          <p:nvPr/>
        </p:nvSpPr>
        <p:spPr>
          <a:xfrm flipH="1">
            <a:off x="684106" y="4702669"/>
            <a:ext cx="10645424" cy="2258"/>
          </a:xfrm>
          <a:prstGeom prst="line">
            <a:avLst/>
          </a:prstGeom>
          <a:ln w="73080">
            <a:solidFill>
              <a:srgbClr val="C2C70A"/>
            </a:solidFill>
            <a:tail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T / HTTP/1.1 CRLF…"/>
          <p:cNvSpPr txBox="1"/>
          <p:nvPr/>
        </p:nvSpPr>
        <p:spPr>
          <a:xfrm>
            <a:off x="605931" y="1950720"/>
            <a:ext cx="12274600" cy="426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GET / HTTP/1.1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 u="sng">
                <a:hlinkClick r:id="rId2" invalidUrl="" action="" tgtFrame="" tooltip="" history="1" highlightClick="0" endSnd="0"/>
              </a:rPr>
              <a:t>www.nodejs.org</a:t>
            </a:r>
            <a:r>
              <a:t>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User-Agent: Mozilla/5.0 (Macintosh; Intel Mac OS X 10.8; rv:28.0) Gecko/20100101 Firefox/28.0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Accept: text/html,application/xhtml+xml,application/xml;q=0.9,*/*;q=0.8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Accept-Language: en-us,en;q=0.8,fr;q=0.5,fr-fr;q=0.3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Accept-Encoding: gzip, deflate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Cookie: __utma=212211339.431073283.1392993818.1395308748.1395311696.27; 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__utmz=212211339.1395311696.27.19.utmcsr=stackoverflow.com|utmccn=(referral)|utmcmd=referral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|utmcct=/questions/7776452/retrieving-a-list-of-network-interfaces-in-node-js-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Connection: keep-alive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CRLF</a:t>
            </a:r>
          </a:p>
        </p:txBody>
      </p:sp>
      <p:sp>
        <p:nvSpPr>
          <p:cNvPr id="319" name="Line"/>
          <p:cNvSpPr/>
          <p:nvPr/>
        </p:nvSpPr>
        <p:spPr>
          <a:xfrm>
            <a:off x="685800" y="1772355"/>
            <a:ext cx="10640908" cy="2259"/>
          </a:xfrm>
          <a:prstGeom prst="line">
            <a:avLst/>
          </a:prstGeom>
          <a:ln w="73080">
            <a:solidFill>
              <a:srgbClr val="C2C70A"/>
            </a:solidFill>
            <a:tail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0" name="Request"/>
          <p:cNvSpPr txBox="1"/>
          <p:nvPr/>
        </p:nvSpPr>
        <p:spPr>
          <a:xfrm>
            <a:off x="5486996" y="636386"/>
            <a:ext cx="2030808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Request</a:t>
            </a:r>
          </a:p>
        </p:txBody>
      </p:sp>
      <p:sp>
        <p:nvSpPr>
          <p:cNvPr id="321" name="Rectangle"/>
          <p:cNvSpPr/>
          <p:nvPr/>
        </p:nvSpPr>
        <p:spPr>
          <a:xfrm>
            <a:off x="647700" y="1957933"/>
            <a:ext cx="1869331" cy="318890"/>
          </a:xfrm>
          <a:prstGeom prst="rect">
            <a:avLst/>
          </a:prstGeom>
          <a:solidFill>
            <a:schemeClr val="accent3">
              <a:satOff val="18648"/>
              <a:lumOff val="5971"/>
              <a:alpha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2" name="Rectangle"/>
          <p:cNvSpPr/>
          <p:nvPr/>
        </p:nvSpPr>
        <p:spPr>
          <a:xfrm>
            <a:off x="647700" y="2354991"/>
            <a:ext cx="2566839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3" name="Rectangle"/>
          <p:cNvSpPr/>
          <p:nvPr/>
        </p:nvSpPr>
        <p:spPr>
          <a:xfrm>
            <a:off x="647700" y="2752049"/>
            <a:ext cx="11486109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4" name="Rectangle"/>
          <p:cNvSpPr/>
          <p:nvPr/>
        </p:nvSpPr>
        <p:spPr>
          <a:xfrm>
            <a:off x="647700" y="3149108"/>
            <a:ext cx="8780612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5" name="Rectangle"/>
          <p:cNvSpPr/>
          <p:nvPr/>
        </p:nvSpPr>
        <p:spPr>
          <a:xfrm>
            <a:off x="647700" y="3546166"/>
            <a:ext cx="6456264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6" name="Rectangle"/>
          <p:cNvSpPr/>
          <p:nvPr/>
        </p:nvSpPr>
        <p:spPr>
          <a:xfrm>
            <a:off x="647700" y="3943224"/>
            <a:ext cx="3778102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7" name="Rectangle"/>
          <p:cNvSpPr/>
          <p:nvPr/>
        </p:nvSpPr>
        <p:spPr>
          <a:xfrm>
            <a:off x="647700" y="4340283"/>
            <a:ext cx="11363276" cy="1073034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8" name="Rectangle"/>
          <p:cNvSpPr/>
          <p:nvPr/>
        </p:nvSpPr>
        <p:spPr>
          <a:xfrm>
            <a:off x="647700" y="5491486"/>
            <a:ext cx="2799011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9" name="Rectangle"/>
          <p:cNvSpPr/>
          <p:nvPr/>
        </p:nvSpPr>
        <p:spPr>
          <a:xfrm>
            <a:off x="2540000" y="1957933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0" name="Rectangle"/>
          <p:cNvSpPr/>
          <p:nvPr/>
        </p:nvSpPr>
        <p:spPr>
          <a:xfrm>
            <a:off x="3251200" y="2354991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1" name="Rectangle"/>
          <p:cNvSpPr/>
          <p:nvPr/>
        </p:nvSpPr>
        <p:spPr>
          <a:xfrm>
            <a:off x="12166600" y="2752049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2" name="Rectangle"/>
          <p:cNvSpPr/>
          <p:nvPr/>
        </p:nvSpPr>
        <p:spPr>
          <a:xfrm>
            <a:off x="9474200" y="3149108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3" name="Rectangle"/>
          <p:cNvSpPr/>
          <p:nvPr/>
        </p:nvSpPr>
        <p:spPr>
          <a:xfrm>
            <a:off x="7150100" y="3546166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4" name="Rectangle"/>
          <p:cNvSpPr/>
          <p:nvPr/>
        </p:nvSpPr>
        <p:spPr>
          <a:xfrm>
            <a:off x="4470400" y="3943224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5" name="Rectangle"/>
          <p:cNvSpPr/>
          <p:nvPr/>
        </p:nvSpPr>
        <p:spPr>
          <a:xfrm>
            <a:off x="3501528" y="5491486"/>
            <a:ext cx="579737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6" name="Rectangle"/>
          <p:cNvSpPr/>
          <p:nvPr/>
        </p:nvSpPr>
        <p:spPr>
          <a:xfrm>
            <a:off x="647700" y="5888544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7" name="Rectangle"/>
          <p:cNvSpPr/>
          <p:nvPr/>
        </p:nvSpPr>
        <p:spPr>
          <a:xfrm>
            <a:off x="10257928" y="5097786"/>
            <a:ext cx="579737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8" name="1 request line"/>
          <p:cNvSpPr txBox="1"/>
          <p:nvPr/>
        </p:nvSpPr>
        <p:spPr>
          <a:xfrm>
            <a:off x="244833" y="8383386"/>
            <a:ext cx="267506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 request line</a:t>
            </a:r>
          </a:p>
        </p:txBody>
      </p:sp>
      <p:sp>
        <p:nvSpPr>
          <p:cNvPr id="339" name="n header lines"/>
          <p:cNvSpPr txBox="1"/>
          <p:nvPr/>
        </p:nvSpPr>
        <p:spPr>
          <a:xfrm>
            <a:off x="2012833" y="7708735"/>
            <a:ext cx="277374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n header lines</a:t>
            </a:r>
          </a:p>
        </p:txBody>
      </p:sp>
      <p:sp>
        <p:nvSpPr>
          <p:cNvPr id="340" name="1 empty line"/>
          <p:cNvSpPr txBox="1"/>
          <p:nvPr/>
        </p:nvSpPr>
        <p:spPr>
          <a:xfrm>
            <a:off x="4150243" y="8648572"/>
            <a:ext cx="2435925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 empty line</a:t>
            </a:r>
          </a:p>
        </p:txBody>
      </p:sp>
      <p:sp>
        <p:nvSpPr>
          <p:cNvPr id="347" name="Connection Line"/>
          <p:cNvSpPr/>
          <p:nvPr/>
        </p:nvSpPr>
        <p:spPr>
          <a:xfrm>
            <a:off x="204370" y="2181406"/>
            <a:ext cx="333821" cy="603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8" h="21600" fill="norm" stroke="1" extrusionOk="0">
                <a:moveTo>
                  <a:pt x="14804" y="21600"/>
                </a:moveTo>
                <a:cubicBezTo>
                  <a:pt x="-5392" y="14456"/>
                  <a:pt x="-4924" y="7256"/>
                  <a:pt x="16208" y="0"/>
                </a:cubicBezTo>
              </a:path>
            </a:pathLst>
          </a:custGeom>
          <a:ln w="12700">
            <a:solidFill>
              <a:schemeClr val="accent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8" name="Connection Line"/>
          <p:cNvSpPr/>
          <p:nvPr/>
        </p:nvSpPr>
        <p:spPr>
          <a:xfrm>
            <a:off x="390843" y="4098328"/>
            <a:ext cx="1201049" cy="330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53" h="21600" fill="norm" stroke="1" extrusionOk="0">
                <a:moveTo>
                  <a:pt x="18453" y="21600"/>
                </a:moveTo>
                <a:cubicBezTo>
                  <a:pt x="2446" y="16062"/>
                  <a:pt x="-3147" y="8862"/>
                  <a:pt x="1673" y="0"/>
                </a:cubicBezTo>
              </a:path>
            </a:pathLst>
          </a:custGeom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3" name="Rectangle"/>
          <p:cNvSpPr/>
          <p:nvPr/>
        </p:nvSpPr>
        <p:spPr>
          <a:xfrm>
            <a:off x="647700" y="6285602"/>
            <a:ext cx="11363276" cy="947907"/>
          </a:xfrm>
          <a:prstGeom prst="rect">
            <a:avLst/>
          </a:prstGeom>
          <a:solidFill>
            <a:srgbClr val="BEC3BC">
              <a:alpha val="22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4" name="no content (because it is a GET)"/>
          <p:cNvSpPr txBox="1"/>
          <p:nvPr/>
        </p:nvSpPr>
        <p:spPr>
          <a:xfrm>
            <a:off x="5585513" y="7873835"/>
            <a:ext cx="6223509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no content (because it is a GET)</a:t>
            </a:r>
          </a:p>
        </p:txBody>
      </p:sp>
      <p:sp>
        <p:nvSpPr>
          <p:cNvPr id="349" name="Connection Line"/>
          <p:cNvSpPr/>
          <p:nvPr/>
        </p:nvSpPr>
        <p:spPr>
          <a:xfrm>
            <a:off x="1429293" y="6042817"/>
            <a:ext cx="3940941" cy="2570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67" h="21600" fill="norm" stroke="1" extrusionOk="0">
                <a:moveTo>
                  <a:pt x="17910" y="21600"/>
                </a:moveTo>
                <a:cubicBezTo>
                  <a:pt x="21600" y="9384"/>
                  <a:pt x="15630" y="2184"/>
                  <a:pt x="0" y="0"/>
                </a:cubicBezTo>
              </a:path>
            </a:pathLst>
          </a:custGeom>
          <a:ln w="127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0" name="Connection Line"/>
          <p:cNvSpPr/>
          <p:nvPr/>
        </p:nvSpPr>
        <p:spPr>
          <a:xfrm>
            <a:off x="7649366" y="6776842"/>
            <a:ext cx="1784318" cy="1096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9" h="19935" fill="norm" stroke="1" extrusionOk="0">
                <a:moveTo>
                  <a:pt x="13514" y="19935"/>
                </a:moveTo>
                <a:cubicBezTo>
                  <a:pt x="21600" y="4860"/>
                  <a:pt x="17095" y="-1665"/>
                  <a:pt x="0" y="360"/>
                </a:cubicBezTo>
              </a:path>
            </a:pathLst>
          </a:custGeom>
          <a:ln w="12700">
            <a:solidFill>
              <a:srgbClr val="53585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HTTP/1.1 200 OK CRLF…"/>
          <p:cNvSpPr txBox="1"/>
          <p:nvPr/>
        </p:nvSpPr>
        <p:spPr>
          <a:xfrm>
            <a:off x="618405" y="1957933"/>
            <a:ext cx="9499601" cy="6616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HTTP/1.1 200 OK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Server: nginx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Date: Sat, 05 Apr 2014 11:45:48 GMT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Content-Type: text/html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Content-Length: 6368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Last-Modified: Tue, 18 Mar 2014 02:18:40 GMT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Connection: keep-alive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Accept-Ranges: bytes 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CRLF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&lt;!doctype html&gt;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&lt;html lang="en"&gt;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&lt;head&gt;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&lt;meta charset="utf-8"&gt;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&lt;link type="image/x-icon" rel="icon" href="favicon.ico"&gt;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&lt;link type="image/x-icon" rel="shortcut icon" href="favicon.ico"&gt;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    &lt;link rel="stylesheet" href="pipe.css"&gt;</a:t>
            </a:r>
          </a:p>
          <a:p>
            <a:pPr marL="55751" marR="55751" algn="l" defTabSz="647700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uFill>
                  <a:solidFill>
                    <a:srgbClr val="000000"/>
                  </a:solidFill>
                </a:uFill>
                <a:latin typeface="Monaco"/>
                <a:ea typeface="Monaco"/>
                <a:cs typeface="Monaco"/>
                <a:sym typeface="Monaco"/>
              </a:defRPr>
            </a:pPr>
            <a:r>
              <a:t>...</a:t>
            </a:r>
          </a:p>
        </p:txBody>
      </p:sp>
      <p:sp>
        <p:nvSpPr>
          <p:cNvPr id="353" name="Line"/>
          <p:cNvSpPr/>
          <p:nvPr/>
        </p:nvSpPr>
        <p:spPr>
          <a:xfrm>
            <a:off x="685800" y="1772355"/>
            <a:ext cx="10640908" cy="2259"/>
          </a:xfrm>
          <a:prstGeom prst="line">
            <a:avLst/>
          </a:prstGeom>
          <a:ln w="73080">
            <a:solidFill>
              <a:srgbClr val="C2C70A"/>
            </a:solidFill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4" name="Response"/>
          <p:cNvSpPr txBox="1"/>
          <p:nvPr/>
        </p:nvSpPr>
        <p:spPr>
          <a:xfrm>
            <a:off x="5289372" y="636386"/>
            <a:ext cx="242605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Response</a:t>
            </a:r>
          </a:p>
        </p:txBody>
      </p:sp>
      <p:sp>
        <p:nvSpPr>
          <p:cNvPr id="355" name="Rectangle"/>
          <p:cNvSpPr/>
          <p:nvPr/>
        </p:nvSpPr>
        <p:spPr>
          <a:xfrm>
            <a:off x="647700" y="1957933"/>
            <a:ext cx="1869331" cy="318890"/>
          </a:xfrm>
          <a:prstGeom prst="rect">
            <a:avLst/>
          </a:prstGeom>
          <a:solidFill>
            <a:schemeClr val="accent3">
              <a:satOff val="18648"/>
              <a:lumOff val="5971"/>
              <a:alpha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6" name="Rectangle"/>
          <p:cNvSpPr/>
          <p:nvPr/>
        </p:nvSpPr>
        <p:spPr>
          <a:xfrm>
            <a:off x="647700" y="2354991"/>
            <a:ext cx="1689959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7" name="Rectangle"/>
          <p:cNvSpPr/>
          <p:nvPr/>
        </p:nvSpPr>
        <p:spPr>
          <a:xfrm>
            <a:off x="647700" y="2752049"/>
            <a:ext cx="4381649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8" name="Rectangle"/>
          <p:cNvSpPr/>
          <p:nvPr/>
        </p:nvSpPr>
        <p:spPr>
          <a:xfrm>
            <a:off x="647700" y="3149108"/>
            <a:ext cx="2925465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9" name="Rectangle"/>
          <p:cNvSpPr/>
          <p:nvPr/>
        </p:nvSpPr>
        <p:spPr>
          <a:xfrm>
            <a:off x="647700" y="3546166"/>
            <a:ext cx="2583260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0" name="Rectangle"/>
          <p:cNvSpPr/>
          <p:nvPr/>
        </p:nvSpPr>
        <p:spPr>
          <a:xfrm>
            <a:off x="647700" y="3943224"/>
            <a:ext cx="5451392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1" name="Rectangle"/>
          <p:cNvSpPr/>
          <p:nvPr/>
        </p:nvSpPr>
        <p:spPr>
          <a:xfrm>
            <a:off x="647700" y="5491486"/>
            <a:ext cx="11607800" cy="2833717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2" name="Rectangle"/>
          <p:cNvSpPr/>
          <p:nvPr/>
        </p:nvSpPr>
        <p:spPr>
          <a:xfrm>
            <a:off x="2616200" y="1957933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3" name="Rectangle"/>
          <p:cNvSpPr/>
          <p:nvPr/>
        </p:nvSpPr>
        <p:spPr>
          <a:xfrm>
            <a:off x="2425700" y="2354991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4" name="Rectangle"/>
          <p:cNvSpPr/>
          <p:nvPr/>
        </p:nvSpPr>
        <p:spPr>
          <a:xfrm>
            <a:off x="5078338" y="2752049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5" name="Rectangle"/>
          <p:cNvSpPr/>
          <p:nvPr/>
        </p:nvSpPr>
        <p:spPr>
          <a:xfrm>
            <a:off x="3611364" y="3149108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6" name="Rectangle"/>
          <p:cNvSpPr/>
          <p:nvPr/>
        </p:nvSpPr>
        <p:spPr>
          <a:xfrm>
            <a:off x="3280900" y="3526180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7" name="Rectangle"/>
          <p:cNvSpPr/>
          <p:nvPr/>
        </p:nvSpPr>
        <p:spPr>
          <a:xfrm>
            <a:off x="6161732" y="3943225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8" name="1 status line"/>
          <p:cNvSpPr txBox="1"/>
          <p:nvPr/>
        </p:nvSpPr>
        <p:spPr>
          <a:xfrm>
            <a:off x="381072" y="8383386"/>
            <a:ext cx="2402587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 status line</a:t>
            </a:r>
          </a:p>
        </p:txBody>
      </p:sp>
      <p:sp>
        <p:nvSpPr>
          <p:cNvPr id="369" name="n header lines"/>
          <p:cNvSpPr txBox="1"/>
          <p:nvPr/>
        </p:nvSpPr>
        <p:spPr>
          <a:xfrm>
            <a:off x="8769233" y="3006794"/>
            <a:ext cx="277374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n header lines</a:t>
            </a:r>
          </a:p>
        </p:txBody>
      </p:sp>
      <p:sp>
        <p:nvSpPr>
          <p:cNvPr id="370" name="1 empty line"/>
          <p:cNvSpPr txBox="1"/>
          <p:nvPr/>
        </p:nvSpPr>
        <p:spPr>
          <a:xfrm>
            <a:off x="4150243" y="8648572"/>
            <a:ext cx="2435925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 empty line</a:t>
            </a:r>
          </a:p>
        </p:txBody>
      </p:sp>
      <p:sp>
        <p:nvSpPr>
          <p:cNvPr id="381" name="Connection Line"/>
          <p:cNvSpPr/>
          <p:nvPr/>
        </p:nvSpPr>
        <p:spPr>
          <a:xfrm>
            <a:off x="204370" y="2181406"/>
            <a:ext cx="333821" cy="603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8" h="21600" fill="norm" stroke="1" extrusionOk="0">
                <a:moveTo>
                  <a:pt x="14804" y="21600"/>
                </a:moveTo>
                <a:cubicBezTo>
                  <a:pt x="-5392" y="14456"/>
                  <a:pt x="-4924" y="7256"/>
                  <a:pt x="16208" y="0"/>
                </a:cubicBezTo>
              </a:path>
            </a:pathLst>
          </a:custGeom>
          <a:ln w="12700">
            <a:solidFill>
              <a:schemeClr val="accent4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82" name="Connection Line"/>
          <p:cNvSpPr/>
          <p:nvPr/>
        </p:nvSpPr>
        <p:spPr>
          <a:xfrm>
            <a:off x="3845468" y="1636050"/>
            <a:ext cx="6239925" cy="1328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88" fill="norm" stroke="1" extrusionOk="0">
                <a:moveTo>
                  <a:pt x="21600" y="16288"/>
                </a:moveTo>
                <a:cubicBezTo>
                  <a:pt x="14926" y="-3831"/>
                  <a:pt x="7726" y="-5312"/>
                  <a:pt x="0" y="11845"/>
                </a:cubicBezTo>
              </a:path>
            </a:pathLst>
          </a:custGeom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3" name="body"/>
          <p:cNvSpPr txBox="1"/>
          <p:nvPr/>
        </p:nvSpPr>
        <p:spPr>
          <a:xfrm>
            <a:off x="9905134" y="8756853"/>
            <a:ext cx="107753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body</a:t>
            </a:r>
          </a:p>
        </p:txBody>
      </p:sp>
      <p:sp>
        <p:nvSpPr>
          <p:cNvPr id="383" name="Connection Line"/>
          <p:cNvSpPr/>
          <p:nvPr/>
        </p:nvSpPr>
        <p:spPr>
          <a:xfrm>
            <a:off x="1387919" y="5271441"/>
            <a:ext cx="4055188" cy="334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01" h="21600" fill="norm" stroke="1" extrusionOk="0">
                <a:moveTo>
                  <a:pt x="17352" y="21600"/>
                </a:moveTo>
                <a:cubicBezTo>
                  <a:pt x="21600" y="12780"/>
                  <a:pt x="15816" y="5580"/>
                  <a:pt x="0" y="0"/>
                </a:cubicBezTo>
              </a:path>
            </a:pathLst>
          </a:custGeom>
          <a:ln w="127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84" name="Connection Line"/>
          <p:cNvSpPr/>
          <p:nvPr/>
        </p:nvSpPr>
        <p:spPr>
          <a:xfrm>
            <a:off x="8703466" y="7050632"/>
            <a:ext cx="1934494" cy="1401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48" h="21600" fill="norm" stroke="1" extrusionOk="0">
                <a:moveTo>
                  <a:pt x="14064" y="21600"/>
                </a:moveTo>
                <a:cubicBezTo>
                  <a:pt x="21600" y="8912"/>
                  <a:pt x="16912" y="1712"/>
                  <a:pt x="0" y="0"/>
                </a:cubicBezTo>
              </a:path>
            </a:pathLst>
          </a:custGeom>
          <a:ln w="12700">
            <a:solidFill>
              <a:srgbClr val="53585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6" name="Rectangle"/>
          <p:cNvSpPr/>
          <p:nvPr/>
        </p:nvSpPr>
        <p:spPr>
          <a:xfrm>
            <a:off x="618405" y="4320297"/>
            <a:ext cx="2773745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7" name="Rectangle"/>
          <p:cNvSpPr/>
          <p:nvPr/>
        </p:nvSpPr>
        <p:spPr>
          <a:xfrm>
            <a:off x="3467505" y="4300311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8" name="Rectangle"/>
          <p:cNvSpPr/>
          <p:nvPr/>
        </p:nvSpPr>
        <p:spPr>
          <a:xfrm>
            <a:off x="618405" y="4697369"/>
            <a:ext cx="2583261" cy="31889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  <a:alpha val="22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9" name="Rectangle"/>
          <p:cNvSpPr/>
          <p:nvPr/>
        </p:nvSpPr>
        <p:spPr>
          <a:xfrm>
            <a:off x="3251605" y="4677383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80" name="Rectangle"/>
          <p:cNvSpPr/>
          <p:nvPr/>
        </p:nvSpPr>
        <p:spPr>
          <a:xfrm>
            <a:off x="647700" y="5094427"/>
            <a:ext cx="579736" cy="318890"/>
          </a:xfrm>
          <a:prstGeom prst="rect">
            <a:avLst/>
          </a:prstGeom>
          <a:solidFill>
            <a:srgbClr val="F6AB7D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sources, Resource Representations &amp; Content Negotiation"/>
          <p:cNvSpPr txBox="1"/>
          <p:nvPr>
            <p:ph type="title"/>
          </p:nvPr>
        </p:nvSpPr>
        <p:spPr>
          <a:xfrm>
            <a:off x="571500" y="1371600"/>
            <a:ext cx="11861800" cy="37846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Resources, Resource Representations &amp; Content Negotiation</a:t>
            </a:r>
          </a:p>
        </p:txBody>
      </p:sp>
      <p:pic>
        <p:nvPicPr>
          <p:cNvPr id="38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1600" y="5320770"/>
            <a:ext cx="5181600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source vs Resource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 vs Resource Representation</a:t>
            </a:r>
          </a:p>
        </p:txBody>
      </p:sp>
      <p:sp>
        <p:nvSpPr>
          <p:cNvPr id="390" name="The notion of resource is very generic and can represent anything..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notion of resource is very generic and can represent anything...</a:t>
            </a:r>
          </a:p>
          <a:p>
            <a:pPr lvl="1"/>
            <a:r>
              <a:t>An online document</a:t>
            </a:r>
          </a:p>
          <a:p>
            <a:pPr lvl="1"/>
            <a:r>
              <a:t>A list of online documents</a:t>
            </a:r>
          </a:p>
          <a:p>
            <a:pPr lvl="1"/>
            <a:r>
              <a:t>A stock quote updated in realtime</a:t>
            </a:r>
          </a:p>
          <a:p>
            <a:pPr lvl="1"/>
            <a:r>
              <a:t>A vending machine</a:t>
            </a:r>
          </a:p>
          <a:p>
            <a:pPr>
              <a:defRPr b="1"/>
            </a:pPr>
            <a:r>
              <a:t>What is transferred is not the resource, but a representation of the resource</a:t>
            </a:r>
          </a:p>
          <a:p>
            <a:pPr lvl="1"/>
            <a:r>
              <a:t>HTML representation, JSON representation, PNG representation</a:t>
            </a:r>
          </a:p>
          <a:p>
            <a:pPr lvl="1"/>
            <a:r>
              <a:t>french representation, english representation, japanese representation</a:t>
            </a:r>
          </a:p>
          <a:p>
            <a:pPr lvl="1"/>
            <a:r>
              <a:t>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ontent Negot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Negotiation</a:t>
            </a:r>
          </a:p>
        </p:txBody>
      </p:sp>
      <p:sp>
        <p:nvSpPr>
          <p:cNvPr id="393" name="When making a request, the client specifies its abilities and preferen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1365" indent="-261365" defTabSz="572516">
              <a:spcBef>
                <a:spcPts val="2300"/>
              </a:spcBef>
              <a:defRPr b="1" sz="2548"/>
            </a:pPr>
            <a:r>
              <a:t>When making a request, the client specifies its abilities and preferences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media type: image, text, structured text?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media format: JSON, XML, etc.?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language: english, french, etc.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character encoding: UTF-8, ASCII, etc.</a:t>
            </a:r>
          </a:p>
          <a:p>
            <a:pPr marL="261365" indent="-261365" defTabSz="572516">
              <a:spcBef>
                <a:spcPts val="2300"/>
              </a:spcBef>
              <a:defRPr b="1" sz="2548"/>
            </a:pPr>
            <a:r>
              <a:t>When answering the request, the server tries to do its best and indicates what it has been able to do</a:t>
            </a:r>
          </a:p>
          <a:p>
            <a:pPr marL="261365" indent="-261365" defTabSz="572516">
              <a:spcBef>
                <a:spcPts val="2300"/>
              </a:spcBef>
              <a:defRPr b="1" sz="2548"/>
            </a:pPr>
            <a:r>
              <a:t>Special headers are used to support this process</a:t>
            </a:r>
          </a:p>
          <a:p>
            <a:pPr lvl="1" marL="696976" indent="-261365" defTabSz="572516">
              <a:spcBef>
                <a:spcPts val="2300"/>
              </a:spcBef>
              <a:defRPr sz="2548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Request: </a:t>
            </a:r>
            <a:r>
              <a:t>Accept, Accept-Charset, Accept-Language</a:t>
            </a:r>
          </a:p>
          <a:p>
            <a:pPr lvl="1" marL="696976" indent="-261365" defTabSz="572516">
              <a:spcBef>
                <a:spcPts val="2300"/>
              </a:spcBef>
              <a:defRPr sz="2548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Response: </a:t>
            </a:r>
            <a:r>
              <a:t>Content-Type, Content-Language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elcome to “the Web”"/>
          <p:cNvSpPr txBox="1"/>
          <p:nvPr>
            <p:ph type="title"/>
          </p:nvPr>
        </p:nvSpPr>
        <p:spPr>
          <a:xfrm>
            <a:off x="571500" y="37211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Welcome to “the Web”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1319" y="3855466"/>
            <a:ext cx="4038601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591" y="4355181"/>
            <a:ext cx="2302570" cy="230257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Connection Line"/>
          <p:cNvSpPr/>
          <p:nvPr/>
        </p:nvSpPr>
        <p:spPr>
          <a:xfrm>
            <a:off x="3010750" y="3343939"/>
            <a:ext cx="5824509" cy="993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7" fill="norm" stroke="1" extrusionOk="0">
                <a:moveTo>
                  <a:pt x="0" y="16247"/>
                </a:moveTo>
                <a:cubicBezTo>
                  <a:pt x="5809" y="-4246"/>
                  <a:pt x="13009" y="-5353"/>
                  <a:pt x="21600" y="1292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98" name="“This is what I am able to process, and these are my preferences...” (e.g. I am able to deal with plain text and XML, but I prefer JSON)”"/>
          <p:cNvSpPr txBox="1"/>
          <p:nvPr/>
        </p:nvSpPr>
        <p:spPr>
          <a:xfrm>
            <a:off x="2154078" y="1717835"/>
            <a:ext cx="6945483" cy="123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/>
            </a:pPr>
            <a:r>
              <a:t>“This is what I am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able to</a:t>
            </a:r>
            <a:r>
              <a:t> process, and these are my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preferences</a:t>
            </a:r>
            <a:r>
              <a:t>...” (e.g. I am able to deal with plain text and XML, but I prefer JSON)”</a:t>
            </a:r>
          </a:p>
        </p:txBody>
      </p:sp>
      <p:sp>
        <p:nvSpPr>
          <p:cNvPr id="402" name="Connection Line"/>
          <p:cNvSpPr/>
          <p:nvPr/>
        </p:nvSpPr>
        <p:spPr>
          <a:xfrm>
            <a:off x="3264751" y="6470953"/>
            <a:ext cx="5824508" cy="784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9" fill="norm" stroke="1" extrusionOk="0">
                <a:moveTo>
                  <a:pt x="0" y="4211"/>
                </a:moveTo>
                <a:cubicBezTo>
                  <a:pt x="6942" y="21600"/>
                  <a:pt x="14142" y="20196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00" name="“I am able to generate XML (not JSON), so you should be able to process this payload”"/>
          <p:cNvSpPr txBox="1"/>
          <p:nvPr/>
        </p:nvSpPr>
        <p:spPr>
          <a:xfrm>
            <a:off x="2884830" y="7725570"/>
            <a:ext cx="6945483" cy="85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/>
            </a:pPr>
            <a:r>
              <a:t>“I am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able</a:t>
            </a:r>
            <a:r>
              <a:t> to generate XML (not JSON), so you should be able to process this payload”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rotocol Syntax"/>
          <p:cNvSpPr txBox="1"/>
          <p:nvPr>
            <p:ph type="title"/>
          </p:nvPr>
        </p:nvSpPr>
        <p:spPr>
          <a:xfrm>
            <a:off x="571500" y="2984500"/>
            <a:ext cx="11861800" cy="37846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Protocol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TTP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Methods</a:t>
            </a:r>
          </a:p>
        </p:txBody>
      </p:sp>
      <p:sp>
        <p:nvSpPr>
          <p:cNvPr id="407" name="GET…"/>
          <p:cNvSpPr txBox="1"/>
          <p:nvPr/>
        </p:nvSpPr>
        <p:spPr>
          <a:xfrm>
            <a:off x="1230435" y="2590800"/>
            <a:ext cx="3633491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GET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POST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</a:t>
            </a:r>
            <a:br/>
            <a:r>
              <a:t>DELETE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(PATCH)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HTTP Methods &amp; CRUD oper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Methods &amp; </a:t>
            </a:r>
            <a:r>
              <a:rPr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Neue"/>
              </a:rPr>
              <a:t>CRUD</a:t>
            </a:r>
            <a:r>
              <a:t> operations</a:t>
            </a:r>
          </a:p>
        </p:txBody>
      </p:sp>
      <p:sp>
        <p:nvSpPr>
          <p:cNvPr id="410" name="POST…"/>
          <p:cNvSpPr txBox="1"/>
          <p:nvPr/>
        </p:nvSpPr>
        <p:spPr>
          <a:xfrm>
            <a:off x="1230435" y="2590800"/>
            <a:ext cx="3633491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POST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GET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</a:t>
            </a:r>
            <a:br/>
            <a:r>
              <a:t>DELETE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(PATCH)</a:t>
            </a:r>
          </a:p>
        </p:txBody>
      </p:sp>
      <p:sp>
        <p:nvSpPr>
          <p:cNvPr id="411" name="CREATE…"/>
          <p:cNvSpPr txBox="1"/>
          <p:nvPr/>
        </p:nvSpPr>
        <p:spPr>
          <a:xfrm>
            <a:off x="5701252" y="2590800"/>
            <a:ext cx="715268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5"/>
                </a:solidFill>
              </a:rPr>
              <a:t>C</a:t>
            </a:r>
            <a:r>
              <a:t>REATE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5"/>
                </a:solidFill>
              </a:rPr>
              <a:t>R</a:t>
            </a:r>
            <a:r>
              <a:t>EAD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5"/>
                </a:solidFill>
              </a:rPr>
              <a:t>U</a:t>
            </a:r>
            <a:r>
              <a:t>PDATE</a:t>
            </a:r>
            <a:br/>
            <a:r>
              <a:rPr>
                <a:solidFill>
                  <a:schemeClr val="accent5"/>
                </a:solidFill>
              </a:rPr>
              <a:t>D</a:t>
            </a:r>
            <a:r>
              <a:t>ELETE</a:t>
            </a: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defRPr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PARTIAL 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UR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URI</a:t>
            </a:r>
          </a:p>
        </p:txBody>
      </p:sp>
      <p:sp>
        <p:nvSpPr>
          <p:cNvPr id="414" name="http://www.heig-vd.ch?p1=v1&amp;p2=v2"/>
          <p:cNvSpPr txBox="1"/>
          <p:nvPr/>
        </p:nvSpPr>
        <p:spPr>
          <a:xfrm>
            <a:off x="684671" y="4368800"/>
            <a:ext cx="11635458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algn="l">
              <a:defRPr sz="50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http://www.heig-vd.ch</a:t>
            </a:r>
            <a:r>
              <a:t>?p1=v1&amp;p2=v2</a:t>
            </a:r>
          </a:p>
        </p:txBody>
      </p:sp>
      <p:sp>
        <p:nvSpPr>
          <p:cNvPr id="415" name="query string"/>
          <p:cNvSpPr txBox="1"/>
          <p:nvPr/>
        </p:nvSpPr>
        <p:spPr>
          <a:xfrm>
            <a:off x="8301759" y="5978393"/>
            <a:ext cx="4303813" cy="74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50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query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rotocol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Protocol Version</a:t>
            </a:r>
          </a:p>
        </p:txBody>
      </p:sp>
      <p:sp>
        <p:nvSpPr>
          <p:cNvPr id="418" name="HTTP/1.0"/>
          <p:cNvSpPr txBox="1"/>
          <p:nvPr/>
        </p:nvSpPr>
        <p:spPr>
          <a:xfrm>
            <a:off x="808924" y="2810716"/>
            <a:ext cx="4136233" cy="101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200">
                <a:solidFill>
                  <a:srgbClr val="326199">
                    <a:alpha val="26000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HTTP/1.0</a:t>
            </a:r>
          </a:p>
        </p:txBody>
      </p:sp>
      <p:sp>
        <p:nvSpPr>
          <p:cNvPr id="419" name="HTTP/1.1"/>
          <p:cNvSpPr txBox="1"/>
          <p:nvPr/>
        </p:nvSpPr>
        <p:spPr>
          <a:xfrm>
            <a:off x="3628324" y="4499816"/>
            <a:ext cx="4136232" cy="101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2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HTTP/1.1</a:t>
            </a:r>
          </a:p>
        </p:txBody>
      </p:sp>
      <p:sp>
        <p:nvSpPr>
          <p:cNvPr id="420" name="HTTP/2.0…"/>
          <p:cNvSpPr txBox="1"/>
          <p:nvPr/>
        </p:nvSpPr>
        <p:spPr>
          <a:xfrm>
            <a:off x="7057325" y="6188916"/>
            <a:ext cx="4136232" cy="207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200">
                <a:solidFill>
                  <a:srgbClr val="326199">
                    <a:alpha val="62000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HTTP/2.0</a:t>
            </a:r>
          </a:p>
          <a:p>
            <a:pPr algn="l">
              <a:defRPr sz="7200">
                <a:solidFill>
                  <a:srgbClr val="326199">
                    <a:alpha val="62000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QUIC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HTTP Requ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Requests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1938584" y="2222499"/>
            <a:ext cx="10406099" cy="7631291"/>
            <a:chOff x="0" y="0"/>
            <a:chExt cx="10406098" cy="7631289"/>
          </a:xfrm>
        </p:grpSpPr>
        <p:sp>
          <p:nvSpPr>
            <p:cNvPr id="423" name="Rectangle"/>
            <p:cNvSpPr/>
            <p:nvPr/>
          </p:nvSpPr>
          <p:spPr>
            <a:xfrm>
              <a:off x="0" y="0"/>
              <a:ext cx="10406099" cy="7631290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4" name="Full-Request   = Request-Line             ; Section 5.1…"/>
            <p:cNvSpPr txBox="1"/>
            <p:nvPr/>
          </p:nvSpPr>
          <p:spPr>
            <a:xfrm>
              <a:off x="0" y="0"/>
              <a:ext cx="10401300" cy="7318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Full-Request   = Request-Line             ; Section 5.1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*( General-Header        ; Section 4.3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| Request-Header        ; Section 5.2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| Entity-Header )       ; Section 7.1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CRLF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[ Entity-Body ]          ; Section 7.2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Request-Line = Method SP Request-URI SP HTTP-Version CRLF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Request-Header = Authorization            ; Section 10.2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From                     ; Section 10.8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If-Modified-Since        ; Section 10.9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Referer                  ; Section 10.13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User-Agent               ; Section 10.15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Entity-Header  = Allow                    ; Section 10.1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Content-Encoding         ; Section 10.3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Content-Length           ; Section 10.4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Content-Type             ; Section 10.5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Expires                  ; Section 10.7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Last-Modified            ; Section 10.10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extension-header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HTTP Respon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Responses</a:t>
            </a:r>
          </a:p>
        </p:txBody>
      </p:sp>
      <p:grpSp>
        <p:nvGrpSpPr>
          <p:cNvPr id="430" name="Group"/>
          <p:cNvGrpSpPr/>
          <p:nvPr/>
        </p:nvGrpSpPr>
        <p:grpSpPr>
          <a:xfrm>
            <a:off x="1928283" y="2425700"/>
            <a:ext cx="10401301" cy="7632701"/>
            <a:chOff x="0" y="0"/>
            <a:chExt cx="10401300" cy="7632700"/>
          </a:xfrm>
        </p:grpSpPr>
        <p:sp>
          <p:nvSpPr>
            <p:cNvPr id="428" name="Rectangle"/>
            <p:cNvSpPr/>
            <p:nvPr/>
          </p:nvSpPr>
          <p:spPr>
            <a:xfrm>
              <a:off x="0" y="0"/>
              <a:ext cx="10401300" cy="763270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9" name="Full-Response   = Status-Line             ; Section 6.1…"/>
            <p:cNvSpPr txBox="1"/>
            <p:nvPr/>
          </p:nvSpPr>
          <p:spPr>
            <a:xfrm>
              <a:off x="0" y="0"/>
              <a:ext cx="10396505" cy="6986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Full-Response   = Status-Line             ; Section 6.1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*( General-Header       ; Section 4.3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| Response-Header      ; Section 6.2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| Entity-Header )      ; Section 7.1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CRLF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[ Entity-Body ]        ; Section 7.2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Status-Line = HTTP-Version SP Status-Code SP Reason-Phrase CRLF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Response-Header = Location                ; Section 10.11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| Server                  ; Section 10.14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| WWW-Authenticate        ; Section 10.16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Entity-Header  = Allow                    ; Section 10.1</a:t>
              </a: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Content-Encoding         ; Section 10.3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Content-Length           ; Section 10.4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Content-Type             ; Section 10.5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Expires                  ; Section 10.7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Last-Modified            ; Section 10.10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| extension-header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tatus 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Status Codes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155700" y="2922411"/>
            <a:ext cx="12074596" cy="6276623"/>
            <a:chOff x="0" y="0"/>
            <a:chExt cx="12074595" cy="6276622"/>
          </a:xfrm>
        </p:grpSpPr>
        <p:sp>
          <p:nvSpPr>
            <p:cNvPr id="433" name="Rectangle"/>
            <p:cNvSpPr/>
            <p:nvPr/>
          </p:nvSpPr>
          <p:spPr>
            <a:xfrm>
              <a:off x="0" y="0"/>
              <a:ext cx="12074596" cy="6276623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4" name="The first digit of the Status-Code defines the class of response. The…"/>
            <p:cNvSpPr txBox="1"/>
            <p:nvPr/>
          </p:nvSpPr>
          <p:spPr>
            <a:xfrm>
              <a:off x="0" y="0"/>
              <a:ext cx="12065000" cy="567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The first digit of the Status-Code defines the class of response. The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last two digits do not have any categorization role. There are 5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values for the first digit: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o 1xx: Informational - Not used, but reserved for future use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o 2xx: Success - The action was successfully received,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understood, and accepted.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o 3xx: Redirection - Further action must be taken in order to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complete the request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o 4xx: Client Error - The request contains bad syntax or cannot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be fulfilled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o 5xx: Server Error - The server failed to fulfill an apparently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valid request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tatus 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Status Codes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1651000" y="2709333"/>
            <a:ext cx="9131300" cy="6451601"/>
            <a:chOff x="0" y="0"/>
            <a:chExt cx="9131300" cy="6451600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9131300" cy="6451600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9" name="Status-Code    = &quot;200&quot;   ; OK…"/>
            <p:cNvSpPr txBox="1"/>
            <p:nvPr/>
          </p:nvSpPr>
          <p:spPr>
            <a:xfrm>
              <a:off x="0" y="0"/>
              <a:ext cx="9124044" cy="6319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Status-Code    = </a:t>
              </a:r>
              <a:r>
                <a:rPr sz="18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Monaco"/>
                  <a:ea typeface="Monaco"/>
                  <a:cs typeface="Monaco"/>
                  <a:sym typeface="Monaco"/>
                </a:rPr>
                <a:t>"200"   ; OK</a:t>
              </a:r>
              <a:endParaRPr sz="18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</a:t>
              </a:r>
              <a:r>
                <a:rPr sz="1800">
                  <a:solidFill>
                    <a:srgbClr val="C4284F"/>
                  </a:solidFill>
                  <a:latin typeface="Monaco"/>
                  <a:ea typeface="Monaco"/>
                  <a:cs typeface="Monaco"/>
                  <a:sym typeface="Monaco"/>
                </a:rPr>
                <a:t>| "201"   ; Created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"202"   ; Accepted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"204"   ; No Content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"301"   ; Moved Permanently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</a:t>
              </a:r>
              <a:r>
                <a:rPr sz="18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Monaco"/>
                  <a:ea typeface="Monaco"/>
                  <a:cs typeface="Monaco"/>
                  <a:sym typeface="Monaco"/>
                </a:rPr>
                <a:t>| "302"   ; Moved Temporarily</a:t>
              </a:r>
              <a:endParaRPr sz="18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"304"   ; Not Modified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"400"   ; Bad Request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</a:t>
              </a:r>
              <a:r>
                <a:rPr sz="18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Monaco"/>
                  <a:ea typeface="Monaco"/>
                  <a:cs typeface="Monaco"/>
                  <a:sym typeface="Monaco"/>
                </a:rPr>
                <a:t>| "401"   ; Unauthorized</a:t>
              </a:r>
              <a:endParaRPr sz="18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"403"   ; Forbidden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Monaco"/>
                  <a:ea typeface="Monaco"/>
                  <a:cs typeface="Monaco"/>
                  <a:sym typeface="Monaco"/>
                </a:rPr>
                <a:t>                      | "404"   ; Not Found</a:t>
              </a:r>
              <a:endParaRPr sz="18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solidFill>
                    <a:srgbClr val="C4284F"/>
                  </a:solidFill>
                  <a:uFill>
                    <a:solidFill>
                      <a:srgbClr val="C4284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"500"   ; Internal Server Error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"501"   ; Not Implemented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"502"   ; Bad Gateway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"503"   ; Service Unavailable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               | extension-code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18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extension-code = 3DIGIT</a:t>
              </a:r>
              <a:endParaRPr sz="1800">
                <a:latin typeface="Monaco"/>
                <a:ea typeface="Monaco"/>
                <a:cs typeface="Monaco"/>
                <a:sym typeface="Monaco"/>
              </a:endParaRPr>
            </a:p>
            <a:p>
              <a:pPr marL="55751" marR="55751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00">
                  <a:latin typeface="Monaco"/>
                  <a:ea typeface="Monaco"/>
                  <a:cs typeface="Monaco"/>
                  <a:sym typeface="Monaco"/>
                </a:rPr>
                <a:t>       Reason-Phrase  = *&lt;TEXT, excluding CR, LF&gt;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940" y="1111754"/>
            <a:ext cx="4576874" cy="2812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553" y="5608526"/>
            <a:ext cx="4246417" cy="3179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3613" y="1931119"/>
            <a:ext cx="4089175" cy="589136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t started as an (hypertext) library..."/>
          <p:cNvSpPr txBox="1"/>
          <p:nvPr/>
        </p:nvSpPr>
        <p:spPr>
          <a:xfrm>
            <a:off x="708986" y="4114344"/>
            <a:ext cx="633140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200">
                <a:latin typeface="+mn-lt"/>
                <a:ea typeface="+mn-ea"/>
                <a:cs typeface="+mn-cs"/>
                <a:sym typeface="Helvetica Neue"/>
              </a:defRPr>
            </a:pPr>
            <a:r>
              <a:t>It started as an (hypertext) </a:t>
            </a:r>
            <a:r>
              <a:rPr b="1"/>
              <a:t>library</a:t>
            </a:r>
            <a:r>
              <a:t>...</a:t>
            </a:r>
          </a:p>
        </p:txBody>
      </p:sp>
      <p:sp>
        <p:nvSpPr>
          <p:cNvPr id="260" name="... which evolved to become an online application platform..."/>
          <p:cNvSpPr txBox="1"/>
          <p:nvPr/>
        </p:nvSpPr>
        <p:spPr>
          <a:xfrm>
            <a:off x="585949" y="8927644"/>
            <a:ext cx="10819283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200">
                <a:latin typeface="+mn-lt"/>
                <a:ea typeface="+mn-ea"/>
                <a:cs typeface="+mn-cs"/>
                <a:sym typeface="Helvetica Neue"/>
              </a:defRPr>
            </a:pPr>
            <a:r>
              <a:t>... which evolved to become an online application </a:t>
            </a:r>
            <a:r>
              <a:rPr b="1"/>
              <a:t>platform</a:t>
            </a:r>
            <a:r>
              <a:t>...</a:t>
            </a:r>
          </a:p>
        </p:txBody>
      </p:sp>
      <p:sp>
        <p:nvSpPr>
          <p:cNvPr id="261" name="... which is now blending with the…"/>
          <p:cNvSpPr txBox="1"/>
          <p:nvPr/>
        </p:nvSpPr>
        <p:spPr>
          <a:xfrm>
            <a:off x="6765493" y="7136944"/>
            <a:ext cx="5925414" cy="1067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200">
                <a:latin typeface="+mn-lt"/>
                <a:ea typeface="+mn-ea"/>
                <a:cs typeface="+mn-cs"/>
                <a:sym typeface="Helvetica Neue"/>
              </a:defRPr>
            </a:pPr>
            <a:r>
              <a:t>... which is now blending with the</a:t>
            </a:r>
          </a:p>
          <a:p>
            <a:pPr>
              <a:defRPr i="1" sz="3200">
                <a:latin typeface="+mn-lt"/>
                <a:ea typeface="+mn-ea"/>
                <a:cs typeface="+mn-cs"/>
                <a:sym typeface="Helvetica Neue"/>
              </a:defRPr>
            </a:pPr>
            <a:r>
              <a:rPr b="1"/>
              <a:t>physical</a:t>
            </a:r>
            <a:r>
              <a:t> world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2"/>
      <p:bldP build="whole" bldLvl="1" animBg="1" rev="0" advAuto="0" spid="258" grpId="3"/>
      <p:bldP build="whole" bldLvl="1" animBg="1" rev="0" advAuto="0" spid="25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arsing HTTP Messages"/>
          <p:cNvSpPr txBox="1"/>
          <p:nvPr>
            <p:ph type="title"/>
          </p:nvPr>
        </p:nvSpPr>
        <p:spPr>
          <a:xfrm>
            <a:off x="571500" y="2984500"/>
            <a:ext cx="11861800" cy="37846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Parsing HTTP Messages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rocess for Parsing HTTP 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 for Parsing HTTP Messages</a:t>
            </a:r>
          </a:p>
        </p:txBody>
      </p:sp>
      <p:sp>
        <p:nvSpPr>
          <p:cNvPr id="445" name="Do NOT read characters, read by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1365" indent="-261365" defTabSz="572516">
              <a:spcBef>
                <a:spcPts val="2300"/>
              </a:spcBef>
              <a:defRPr b="1" sz="2548"/>
            </a:pPr>
            <a:r>
              <a:t>Do NOT read characters, read </a:t>
            </a:r>
            <a:r>
              <a:rPr u="sng"/>
              <a:t>bytes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At the beginning, you want to parse line by line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When consuming the body, you may be dealing with binary content</a:t>
            </a:r>
          </a:p>
          <a:p>
            <a:pPr marL="261365" indent="-261365" defTabSz="572516">
              <a:spcBef>
                <a:spcPts val="2300"/>
              </a:spcBef>
              <a:defRPr b="1" sz="2548"/>
            </a:pPr>
            <a:r>
              <a:t>HTTP 1.0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On the client side, read until the connection is closed (end of stream reached).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On the server side, use the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Content-Length</a:t>
            </a:r>
            <a:r>
              <a:t> header (for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t> requests)</a:t>
            </a:r>
          </a:p>
          <a:p>
            <a:pPr marL="261365" indent="-261365" defTabSz="572516">
              <a:spcBef>
                <a:spcPts val="2300"/>
              </a:spcBef>
              <a:defRPr b="1" sz="2548"/>
            </a:pPr>
            <a:r>
              <a:t>HTTP 1.1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Static content: use the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Content-Length</a:t>
            </a:r>
            <a:r>
              <a:t> header</a:t>
            </a:r>
          </a:p>
          <a:p>
            <a:pPr lvl="1" marL="696976" indent="-261365" defTabSz="572516">
              <a:spcBef>
                <a:spcPts val="2300"/>
              </a:spcBef>
              <a:defRPr sz="2548"/>
            </a:pPr>
            <a:r>
              <a:t>Dynamic content: use the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chunked</a:t>
            </a:r>
            <a:r>
              <a:t> transfer encoding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commend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448" name="Implement your own LineByLineInputStrea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  <a:r>
              <a:t>Implement your own LineByLineInputStream</a:t>
            </a:r>
          </a:p>
          <a:p>
            <a:pPr lvl="1"/>
            <a:r>
              <a:t>Remember the lecture about IOs &amp; decorators?</a:t>
            </a:r>
          </a:p>
          <a:p>
            <a:pPr lvl="1"/>
            <a:r>
              <a:t>You would like to have a </a:t>
            </a:r>
            <a:r>
              <a:rPr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rPr>
              <a:t>readLine()</a:t>
            </a:r>
            <a:r>
              <a:t> method... but this one is available only in </a:t>
            </a:r>
            <a:r>
              <a:rPr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t> classes</a:t>
            </a:r>
          </a:p>
          <a:p>
            <a:pPr lvl="1"/>
            <a:r>
              <a:t>Implement your subclass of FilterInputStream and detect </a:t>
            </a:r>
            <a:r>
              <a:rPr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rPr>
              <a:t>\r\n</a:t>
            </a:r>
            <a:r>
              <a:t> sequences</a:t>
            </a:r>
          </a:p>
          <a:p>
            <a:pPr>
              <a:defRPr b="1"/>
            </a:pPr>
            <a:r>
              <a:t>Add functionality incrementally, starting with a client</a:t>
            </a:r>
          </a:p>
          <a:p>
            <a:pPr lvl="1"/>
            <a:r>
              <a:t>Start with HTTP 1.0 (read until close of connection)</a:t>
            </a:r>
          </a:p>
          <a:p>
            <a:pPr lvl="1"/>
            <a:r>
              <a:t>Deal with </a:t>
            </a:r>
            <a:r>
              <a:rPr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rPr>
              <a:t>Content-Length</a:t>
            </a:r>
            <a:r>
              <a:t> header</a:t>
            </a:r>
          </a:p>
          <a:p>
            <a:pPr lvl="1"/>
            <a:r>
              <a:t>Deal with </a:t>
            </a:r>
            <a:r>
              <a:rPr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rPr>
              <a:t>chunked</a:t>
            </a:r>
            <a:r>
              <a:t> transfer encoding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ra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Training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096" y="2794000"/>
            <a:ext cx="11018608" cy="4669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020" y="2144009"/>
            <a:ext cx="11878760" cy="5955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2553" y="1765519"/>
            <a:ext cx="7839694" cy="670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Useful tools for you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 sz="6000"/>
            </a:pPr>
            <a:r>
              <a:t>Useful tools for your</a:t>
            </a:r>
          </a:p>
          <a:p>
            <a:pPr algn="ctr">
              <a:defRPr sz="6000"/>
            </a:pPr>
            <a:r>
              <a:t>detective arsenal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045" y="3709324"/>
            <a:ext cx="8632360" cy="594869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https://curl.haxx.se/"/>
          <p:cNvSpPr txBox="1"/>
          <p:nvPr/>
        </p:nvSpPr>
        <p:spPr>
          <a:xfrm>
            <a:off x="5311099" y="2684651"/>
            <a:ext cx="469674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https://curl.haxx.se/</a:t>
            </a:r>
          </a:p>
        </p:txBody>
      </p:sp>
      <p:graphicFrame>
        <p:nvGraphicFramePr>
          <p:cNvPr id="462" name="Table"/>
          <p:cNvGraphicFramePr/>
          <p:nvPr/>
        </p:nvGraphicFramePr>
        <p:xfrm>
          <a:off x="513379" y="2394920"/>
          <a:ext cx="11990742" cy="13259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3891959"/>
                <a:gridCol w="8086082"/>
              </a:tblGrid>
              <a:tr h="656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What can I do with it?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inspect</a:t>
                      </a:r>
                      <a:r>
                        <a:t> request and response headers and body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656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Where do I find help?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t>https://developer.chrome.com/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devtools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087" y="284556"/>
            <a:ext cx="1789836" cy="1789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https://curl.haxx.se/"/>
          <p:cNvSpPr txBox="1"/>
          <p:nvPr/>
        </p:nvSpPr>
        <p:spPr>
          <a:xfrm>
            <a:off x="5311099" y="2684651"/>
            <a:ext cx="469674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https://curl.haxx.se/</a:t>
            </a:r>
          </a:p>
        </p:txBody>
      </p:sp>
      <p:graphicFrame>
        <p:nvGraphicFramePr>
          <p:cNvPr id="466" name="Table"/>
          <p:cNvGraphicFramePr/>
          <p:nvPr/>
        </p:nvGraphicFramePr>
        <p:xfrm>
          <a:off x="513379" y="2394920"/>
          <a:ext cx="11990742" cy="13259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3891959"/>
                <a:gridCol w="8086082"/>
              </a:tblGrid>
              <a:tr h="656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What can I do with it?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Send HTTP requests (also POST, also the body...)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656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Where do I find help?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https://www.getpostman.com/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095" y="501160"/>
            <a:ext cx="1637855" cy="1637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358" y="3737217"/>
            <a:ext cx="10980084" cy="6031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.jpg" descr="image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207000" cy="3746500"/>
          </a:xfrm>
          <a:prstGeom prst="rect">
            <a:avLst/>
          </a:prstGeom>
        </p:spPr>
      </p:pic>
      <p:pic>
        <p:nvPicPr>
          <p:cNvPr id="264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rcRect l="0" t="46217" r="0" b="0"/>
          <a:stretch>
            <a:fillRect/>
          </a:stretch>
        </p:blipFill>
        <p:spPr>
          <a:xfrm>
            <a:off x="4279900" y="0"/>
            <a:ext cx="4811325" cy="3561625"/>
          </a:xfrm>
          <a:prstGeom prst="rect">
            <a:avLst/>
          </a:prstGeom>
        </p:spPr>
      </p:pic>
      <p:pic>
        <p:nvPicPr>
          <p:cNvPr id="265" name="image.jpg" descr="image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865706"/>
            <a:ext cx="5207000" cy="3886201"/>
          </a:xfrm>
          <a:prstGeom prst="rect">
            <a:avLst/>
          </a:prstGeom>
        </p:spPr>
      </p:pic>
      <p:pic>
        <p:nvPicPr>
          <p:cNvPr id="266" name="image.jpg" descr="image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3190240"/>
            <a:ext cx="5207000" cy="3467101"/>
          </a:xfrm>
          <a:prstGeom prst="rect">
            <a:avLst/>
          </a:prstGeom>
        </p:spPr>
      </p:pic>
      <p:pic>
        <p:nvPicPr>
          <p:cNvPr id="267" name="image.png" descr="image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92035" y="1255324"/>
            <a:ext cx="5207001" cy="7346810"/>
          </a:xfrm>
          <a:prstGeom prst="rect">
            <a:avLst/>
          </a:prstGeom>
        </p:spPr>
      </p:pic>
      <p:pic>
        <p:nvPicPr>
          <p:cNvPr id="268" name="image.jpg" descr="image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92035" y="6425635"/>
            <a:ext cx="5207001" cy="3327401"/>
          </a:xfrm>
          <a:prstGeom prst="rect">
            <a:avLst/>
          </a:prstGeom>
        </p:spPr>
      </p:pic>
      <p:pic>
        <p:nvPicPr>
          <p:cNvPr id="269" name="image.png" descr="image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05900" y="0"/>
            <a:ext cx="3898900" cy="3978205"/>
          </a:xfrm>
          <a:prstGeom prst="rect">
            <a:avLst/>
          </a:prstGeom>
        </p:spPr>
      </p:pic>
      <p:pic>
        <p:nvPicPr>
          <p:cNvPr id="270" name="image.jpg" descr="image.jp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05900" y="2730500"/>
            <a:ext cx="3898900" cy="2590800"/>
          </a:xfrm>
          <a:prstGeom prst="rect">
            <a:avLst/>
          </a:prstGeom>
        </p:spPr>
      </p:pic>
      <p:pic>
        <p:nvPicPr>
          <p:cNvPr id="271" name="image.jpg" descr="image.jp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05900" y="5190631"/>
            <a:ext cx="3898900" cy="2717801"/>
          </a:xfrm>
          <a:prstGeom prst="rect">
            <a:avLst/>
          </a:prstGeom>
        </p:spPr>
      </p:pic>
      <p:pic>
        <p:nvPicPr>
          <p:cNvPr id="272" name="image.jpg" descr="image.jp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05900" y="7554524"/>
            <a:ext cx="3898900" cy="2197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45" y="304261"/>
            <a:ext cx="4680461" cy="1789836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https://curl.haxx.se/"/>
          <p:cNvSpPr txBox="1"/>
          <p:nvPr/>
        </p:nvSpPr>
        <p:spPr>
          <a:xfrm>
            <a:off x="5311099" y="2684651"/>
            <a:ext cx="469674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https://curl.haxx.se/</a:t>
            </a:r>
          </a:p>
        </p:txBody>
      </p:sp>
      <p:graphicFrame>
        <p:nvGraphicFramePr>
          <p:cNvPr id="472" name="Table"/>
          <p:cNvGraphicFramePr/>
          <p:nvPr/>
        </p:nvGraphicFramePr>
        <p:xfrm>
          <a:off x="513379" y="2394920"/>
          <a:ext cx="11990742" cy="23397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3891959"/>
                <a:gridCol w="8086082"/>
              </a:tblGrid>
              <a:tr h="77567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What can I do with it?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send HTTP requests from terminal, inspect headers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77567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Where do I find help?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https://curl.haxx.se/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77567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How do I install it?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Package manager. You can use it in Docker.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https://curl.haxx.se/"/>
          <p:cNvSpPr txBox="1"/>
          <p:nvPr/>
        </p:nvSpPr>
        <p:spPr>
          <a:xfrm>
            <a:off x="5311099" y="2684651"/>
            <a:ext cx="469674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https://curl.haxx.se/</a:t>
            </a:r>
          </a:p>
        </p:txBody>
      </p:sp>
      <p:graphicFrame>
        <p:nvGraphicFramePr>
          <p:cNvPr id="475" name="Table"/>
          <p:cNvGraphicFramePr/>
          <p:nvPr/>
        </p:nvGraphicFramePr>
        <p:xfrm>
          <a:off x="513379" y="2655668"/>
          <a:ext cx="11990742" cy="61629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5063351"/>
                <a:gridCol w="6914690"/>
              </a:tblGrid>
              <a:tr h="2050084">
                <a:tc>
                  <a:txBody>
                    <a:bodyPr/>
                    <a:lstStyle/>
                    <a:p>
                      <a:pPr algn="ctr" defTabSz="914400">
                        <a:defRPr b="1"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Low level</a:t>
                      </a:r>
                    </a:p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t>You know the drill, just implement the protocol syntax!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Socket s = new Socket(“www.heig-vd.ch”, 80);
...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2050084">
                <a:tc>
                  <a:txBody>
                    <a:bodyPr/>
                    <a:lstStyle/>
                    <a:p>
                      <a:pPr algn="ctr" defTabSz="914400">
                        <a:defRPr b="1"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Intermediate level</a:t>
                      </a:r>
                    </a:p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t>(see Java tutorial)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 url = new URL(“www.heig-vd.ch); 
URLConnection con = url.openConnection();
....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050084">
                <a:tc>
                  <a:txBody>
                    <a:bodyPr/>
                    <a:lstStyle/>
                    <a:p>
                      <a:pPr algn="ctr" defTabSz="914400">
                        <a:defRPr b="1"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High level</a:t>
                      </a:r>
                    </a:p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t>(see http://hc.apache.org/ and don’t forget to add the dependency in your pom.xml)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Request.Get("http://somehost/")
        .connectTimeout(1000)
        .socketTimeout(1000)
        .execute().returnContent().asString();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50" y="292013"/>
            <a:ext cx="2056151" cy="2056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https://curl.haxx.se/"/>
          <p:cNvSpPr txBox="1"/>
          <p:nvPr/>
        </p:nvSpPr>
        <p:spPr>
          <a:xfrm>
            <a:off x="5311099" y="2684651"/>
            <a:ext cx="469674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https://curl.haxx.se/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513379" y="2655668"/>
          <a:ext cx="11990742" cy="60555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4513463"/>
                <a:gridCol w="7464577"/>
              </a:tblGrid>
              <a:tr h="2014286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Low level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 client = new net.Socket();
client.connect(80, ‘www.heig-vd.ch’, function() {...});
client.on('data', function(data) {...});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2014286">
                <a:tc>
                  <a:txBody>
                    <a:bodyPr/>
                    <a:lstStyle/>
                    <a:p>
                      <a:pPr algn="ctr" defTabSz="914400">
                        <a:defRPr b="1"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Intermediate level</a:t>
                      </a:r>
                    </a:p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t>(see Java tutorial)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 http = require(‘http’); 
var options = {...};
var request = http.request(options, function(response) {...});
request.end();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014286">
                <a:tc>
                  <a:txBody>
                    <a:bodyPr/>
                    <a:lstStyle/>
                    <a:p>
                      <a:pPr algn="ctr" defTabSz="914400">
                        <a:defRPr b="1"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High level</a:t>
                      </a:r>
                    </a:p>
                    <a:p>
                      <a:pPr algn="ctr" defTabSz="914400">
                        <a:defRPr sz="2600">
                          <a:sym typeface="Helvetica Light"/>
                        </a:defRPr>
                      </a:pPr>
                      <a:r>
                        <a:t>(many npm modules: request, request-promise, superagent)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request
  .post('/api/pet')
  .send({ name: 'Manny', species: 'cat' })
 .set('Accept', 'application/json')
  .end(function(err, res){ ... });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287" y="746836"/>
            <a:ext cx="2393765" cy="1466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he HTTP Host Hea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The HTTP Host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In the old day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old days…</a:t>
            </a:r>
          </a:p>
        </p:txBody>
      </p:sp>
      <p:sp>
        <p:nvSpPr>
          <p:cNvPr id="485" name="HTTP server with content for company a"/>
          <p:cNvSpPr/>
          <p:nvPr/>
        </p:nvSpPr>
        <p:spPr>
          <a:xfrm>
            <a:off x="8799245" y="2802188"/>
            <a:ext cx="2684672" cy="2684672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5"/>
                </a:solidFill>
              </a:defRPr>
            </a:lvl1pPr>
          </a:lstStyle>
          <a:p>
            <a:pPr/>
            <a:r>
              <a:t>HTTP server with content for company a</a:t>
            </a:r>
          </a:p>
        </p:txBody>
      </p:sp>
      <p:sp>
        <p:nvSpPr>
          <p:cNvPr id="486" name="193.134.218.45"/>
          <p:cNvSpPr txBox="1"/>
          <p:nvPr/>
        </p:nvSpPr>
        <p:spPr>
          <a:xfrm>
            <a:off x="5856268" y="4203693"/>
            <a:ext cx="2568340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t>193.134.218.</a:t>
            </a:r>
            <a:r>
              <a:rPr>
                <a:solidFill>
                  <a:schemeClr val="accent5"/>
                </a:solidFill>
              </a:rPr>
              <a:t>45</a:t>
            </a:r>
          </a:p>
        </p:txBody>
      </p:sp>
      <p:sp>
        <p:nvSpPr>
          <p:cNvPr id="487" name="public IP address"/>
          <p:cNvSpPr txBox="1"/>
          <p:nvPr/>
        </p:nvSpPr>
        <p:spPr>
          <a:xfrm>
            <a:off x="5904251" y="3614442"/>
            <a:ext cx="247237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public IP address</a:t>
            </a:r>
          </a:p>
        </p:txBody>
      </p:sp>
      <p:sp>
        <p:nvSpPr>
          <p:cNvPr id="488" name="HTTP server with content for company b"/>
          <p:cNvSpPr/>
          <p:nvPr/>
        </p:nvSpPr>
        <p:spPr>
          <a:xfrm>
            <a:off x="8806324" y="5933901"/>
            <a:ext cx="2684672" cy="2684671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pPr/>
            <a:r>
              <a:t>HTTP server with content for company b</a:t>
            </a:r>
          </a:p>
        </p:txBody>
      </p:sp>
      <p:sp>
        <p:nvSpPr>
          <p:cNvPr id="489" name="193.134.218.46"/>
          <p:cNvSpPr txBox="1"/>
          <p:nvPr/>
        </p:nvSpPr>
        <p:spPr>
          <a:xfrm>
            <a:off x="5856268" y="7335406"/>
            <a:ext cx="2568340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t>193.134.218.</a:t>
            </a:r>
            <a:r>
              <a:rPr>
                <a:solidFill>
                  <a:schemeClr val="accent1"/>
                </a:solidFill>
              </a:rPr>
              <a:t>46</a:t>
            </a:r>
          </a:p>
        </p:txBody>
      </p:sp>
      <p:sp>
        <p:nvSpPr>
          <p:cNvPr id="490" name="public IP address"/>
          <p:cNvSpPr txBox="1"/>
          <p:nvPr/>
        </p:nvSpPr>
        <p:spPr>
          <a:xfrm>
            <a:off x="5911330" y="6746156"/>
            <a:ext cx="247237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public IP address</a:t>
            </a:r>
          </a:p>
        </p:txBody>
      </p:sp>
      <p:sp>
        <p:nvSpPr>
          <p:cNvPr id="491" name="www.company-a.ch"/>
          <p:cNvSpPr txBox="1"/>
          <p:nvPr/>
        </p:nvSpPr>
        <p:spPr>
          <a:xfrm>
            <a:off x="1501105" y="4203693"/>
            <a:ext cx="2918917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www.company-a.ch</a:t>
            </a:r>
          </a:p>
        </p:txBody>
      </p:sp>
      <p:sp>
        <p:nvSpPr>
          <p:cNvPr id="492" name="www.company-b.ch"/>
          <p:cNvSpPr txBox="1"/>
          <p:nvPr/>
        </p:nvSpPr>
        <p:spPr>
          <a:xfrm>
            <a:off x="1501105" y="7335406"/>
            <a:ext cx="2918917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www.company-b.ch</a:t>
            </a:r>
          </a:p>
        </p:txBody>
      </p:sp>
      <p:sp>
        <p:nvSpPr>
          <p:cNvPr id="493" name="DNS"/>
          <p:cNvSpPr txBox="1"/>
          <p:nvPr/>
        </p:nvSpPr>
        <p:spPr>
          <a:xfrm>
            <a:off x="2582897" y="2595528"/>
            <a:ext cx="755333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DNS</a:t>
            </a:r>
          </a:p>
        </p:txBody>
      </p:sp>
      <p:sp>
        <p:nvSpPr>
          <p:cNvPr id="494" name="Line"/>
          <p:cNvSpPr/>
          <p:nvPr/>
        </p:nvSpPr>
        <p:spPr>
          <a:xfrm>
            <a:off x="4657152" y="4439149"/>
            <a:ext cx="9619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95" name="Line"/>
          <p:cNvSpPr/>
          <p:nvPr/>
        </p:nvSpPr>
        <p:spPr>
          <a:xfrm>
            <a:off x="4657152" y="7570861"/>
            <a:ext cx="9619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96" name="We would run out of IP addresses! A big web hosting provider would need thousands of public IPs."/>
          <p:cNvSpPr txBox="1"/>
          <p:nvPr/>
        </p:nvSpPr>
        <p:spPr>
          <a:xfrm>
            <a:off x="301813" y="8641370"/>
            <a:ext cx="752618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chemeClr val="accent5"/>
                </a:solidFill>
              </a:defRPr>
            </a:lvl1pPr>
          </a:lstStyle>
          <a:p>
            <a:pPr/>
            <a:r>
              <a:t>We would run out of IP addresses! A big web hosting provider would need thousands of public IPs.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Virtual ho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hosting</a:t>
            </a:r>
          </a:p>
        </p:txBody>
      </p:sp>
      <p:sp>
        <p:nvSpPr>
          <p:cNvPr id="499" name="HTTP server"/>
          <p:cNvSpPr/>
          <p:nvPr/>
        </p:nvSpPr>
        <p:spPr>
          <a:xfrm>
            <a:off x="8590320" y="2802188"/>
            <a:ext cx="3344551" cy="5413655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900"/>
            </a:pPr>
            <a:r>
              <a:t>HTTP server</a:t>
            </a: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  <a:p>
            <a:pPr>
              <a:defRPr sz="2900"/>
            </a:pPr>
          </a:p>
        </p:txBody>
      </p:sp>
      <p:sp>
        <p:nvSpPr>
          <p:cNvPr id="500" name="virtual server for company a"/>
          <p:cNvSpPr/>
          <p:nvPr/>
        </p:nvSpPr>
        <p:spPr>
          <a:xfrm>
            <a:off x="9073948" y="4001957"/>
            <a:ext cx="2563840" cy="16549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5"/>
                </a:solidFill>
              </a:defRPr>
            </a:lvl1pPr>
          </a:lstStyle>
          <a:p>
            <a:pPr/>
            <a:r>
              <a:t>virtual server for company a</a:t>
            </a:r>
          </a:p>
        </p:txBody>
      </p:sp>
      <p:sp>
        <p:nvSpPr>
          <p:cNvPr id="501" name="virtual server for company b"/>
          <p:cNvSpPr/>
          <p:nvPr/>
        </p:nvSpPr>
        <p:spPr>
          <a:xfrm>
            <a:off x="9073948" y="5887803"/>
            <a:ext cx="2563840" cy="1654956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/>
                </a:solidFill>
              </a:defRPr>
            </a:lvl1pPr>
          </a:lstStyle>
          <a:p>
            <a:pPr/>
            <a:r>
              <a:t>virtual server for company b</a:t>
            </a:r>
          </a:p>
        </p:txBody>
      </p:sp>
      <p:sp>
        <p:nvSpPr>
          <p:cNvPr id="502" name="193.134.218.45"/>
          <p:cNvSpPr txBox="1"/>
          <p:nvPr/>
        </p:nvSpPr>
        <p:spPr>
          <a:xfrm>
            <a:off x="5802970" y="5376257"/>
            <a:ext cx="2568340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t>193.134.218.</a:t>
            </a:r>
            <a:r>
              <a:rPr>
                <a:solidFill>
                  <a:schemeClr val="accent2"/>
                </a:solidFill>
              </a:rPr>
              <a:t>45</a:t>
            </a:r>
          </a:p>
        </p:txBody>
      </p:sp>
      <p:sp>
        <p:nvSpPr>
          <p:cNvPr id="503" name="public IP address"/>
          <p:cNvSpPr txBox="1"/>
          <p:nvPr/>
        </p:nvSpPr>
        <p:spPr>
          <a:xfrm>
            <a:off x="5850953" y="4787006"/>
            <a:ext cx="2472373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public IP address</a:t>
            </a:r>
          </a:p>
        </p:txBody>
      </p:sp>
      <p:sp>
        <p:nvSpPr>
          <p:cNvPr id="504" name="www.company-a.ch"/>
          <p:cNvSpPr txBox="1"/>
          <p:nvPr/>
        </p:nvSpPr>
        <p:spPr>
          <a:xfrm>
            <a:off x="1501105" y="4203693"/>
            <a:ext cx="2918917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www.company-a.ch</a:t>
            </a:r>
          </a:p>
        </p:txBody>
      </p:sp>
      <p:sp>
        <p:nvSpPr>
          <p:cNvPr id="505" name="www.company-b.ch"/>
          <p:cNvSpPr txBox="1"/>
          <p:nvPr/>
        </p:nvSpPr>
        <p:spPr>
          <a:xfrm>
            <a:off x="1416835" y="6479825"/>
            <a:ext cx="2918917" cy="470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www.company-b.ch</a:t>
            </a:r>
          </a:p>
        </p:txBody>
      </p:sp>
      <p:sp>
        <p:nvSpPr>
          <p:cNvPr id="506" name="DNS"/>
          <p:cNvSpPr txBox="1"/>
          <p:nvPr/>
        </p:nvSpPr>
        <p:spPr>
          <a:xfrm>
            <a:off x="2582897" y="2595528"/>
            <a:ext cx="755333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DNS</a:t>
            </a:r>
          </a:p>
        </p:txBody>
      </p:sp>
      <p:sp>
        <p:nvSpPr>
          <p:cNvPr id="507" name="Line"/>
          <p:cNvSpPr/>
          <p:nvPr/>
        </p:nvSpPr>
        <p:spPr>
          <a:xfrm>
            <a:off x="4550555" y="4558438"/>
            <a:ext cx="1046104" cy="9406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508" name="Line"/>
          <p:cNvSpPr/>
          <p:nvPr/>
        </p:nvSpPr>
        <p:spPr>
          <a:xfrm flipV="1">
            <a:off x="4551043" y="5651149"/>
            <a:ext cx="1045616" cy="1045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509" name="Ok… but when the HTTP server receives a request, how does it know if the user wants content A or content B?"/>
          <p:cNvSpPr txBox="1"/>
          <p:nvPr/>
        </p:nvSpPr>
        <p:spPr>
          <a:xfrm>
            <a:off x="355112" y="8508124"/>
            <a:ext cx="808779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chemeClr val="accent5"/>
                </a:solidFill>
              </a:defRPr>
            </a:lvl1pPr>
          </a:lstStyle>
          <a:p>
            <a:pPr/>
            <a:r>
              <a:t>Ok… but when the HTTP server receives a request, how does it know if the user wants content A or content 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HTTP 1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1.0</a:t>
            </a:r>
          </a:p>
        </p:txBody>
      </p:sp>
      <p:sp>
        <p:nvSpPr>
          <p:cNvPr id="512" name="GET /index.html HTTP/1.0…"/>
          <p:cNvSpPr txBox="1"/>
          <p:nvPr/>
        </p:nvSpPr>
        <p:spPr>
          <a:xfrm>
            <a:off x="2444098" y="3027379"/>
            <a:ext cx="7796511" cy="295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GET /index.html HTTP/1.0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Accept: text/html</a:t>
            </a:r>
          </a:p>
          <a:p>
            <a:pPr algn="l">
              <a:defRPr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513" name="With this information, impossible to know if the user wants to access virtual host A or B. We can only have one web site per IP address"/>
          <p:cNvSpPr txBox="1"/>
          <p:nvPr/>
        </p:nvSpPr>
        <p:spPr>
          <a:xfrm>
            <a:off x="355112" y="8508124"/>
            <a:ext cx="9758728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chemeClr val="accent5"/>
                </a:solidFill>
              </a:defRPr>
            </a:lvl1pPr>
          </a:lstStyle>
          <a:p>
            <a:pPr/>
            <a:r>
              <a:t>With this information, impossible to know if the user wants to access virtual host A or B. We can only have one web site per IP address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HTTP 1.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1.1</a:t>
            </a:r>
          </a:p>
        </p:txBody>
      </p:sp>
      <p:sp>
        <p:nvSpPr>
          <p:cNvPr id="516" name="GET /index.html HTTP/1.0…"/>
          <p:cNvSpPr txBox="1"/>
          <p:nvPr/>
        </p:nvSpPr>
        <p:spPr>
          <a:xfrm>
            <a:off x="2444098" y="2916778"/>
            <a:ext cx="6881963" cy="3173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  <a:r>
              <a:t>GET /index.html HTTP/1.0</a:t>
            </a:r>
          </a:p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>
                <a:solidFill>
                  <a:schemeClr val="accent5"/>
                </a:solidFill>
              </a:rPr>
              <a:t>www.company-a.ch</a:t>
            </a:r>
          </a:p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  <a:r>
              <a:t>Accept: text/html</a:t>
            </a:r>
          </a:p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517" name="With HTTP 1.1, the Host header is mandatory and is used to solve this problem. The HTTP server can “forward” the request to the relevant virtual host"/>
          <p:cNvSpPr txBox="1"/>
          <p:nvPr/>
        </p:nvSpPr>
        <p:spPr>
          <a:xfrm>
            <a:off x="355112" y="8508124"/>
            <a:ext cx="1114844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chemeClr val="accent5"/>
                </a:solidFill>
              </a:defRPr>
            </a:lvl1pPr>
          </a:lstStyle>
          <a:p>
            <a:pPr/>
            <a:r>
              <a:t>With HTTP 1.1, the Host header is mandatory and is used to solve this problem. The HTTP server can “forward” the request to the relevant virtual host</a:t>
            </a:r>
          </a:p>
        </p:txBody>
      </p:sp>
      <p:sp>
        <p:nvSpPr>
          <p:cNvPr id="518" name="GET /index.html HTTP/1.0…"/>
          <p:cNvSpPr txBox="1"/>
          <p:nvPr/>
        </p:nvSpPr>
        <p:spPr>
          <a:xfrm>
            <a:off x="2444098" y="5508828"/>
            <a:ext cx="6881963" cy="317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  <a:r>
              <a:t>GET /index.html HTTP/1.0</a:t>
            </a:r>
          </a:p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  <a:r>
              <a:t>Host: </a:t>
            </a:r>
            <a:r>
              <a:rPr>
                <a:solidFill>
                  <a:schemeClr val="accent1"/>
                </a:solidFill>
              </a:rPr>
              <a:t>www.company-b.ch</a:t>
            </a:r>
          </a:p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  <a:r>
              <a:t>Accept: text/html</a:t>
            </a:r>
          </a:p>
          <a:p>
            <a:pPr algn="l">
              <a:defRPr sz="3700"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HTTP is a Stateless Request-Reply Transfer Protoc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 sz="6000"/>
            </a:pPr>
            <a:r>
              <a:t>HTTP is a Stateless</a:t>
            </a:r>
          </a:p>
          <a:p>
            <a:pPr algn="ctr">
              <a:defRPr sz="6000"/>
            </a:pPr>
            <a:r>
              <a:t>Request-Reply Transfer Protocol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tateless Protocol... but Stateful Application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Stateless Protocol... but Stateful Applications!</a:t>
            </a:r>
          </a:p>
        </p:txBody>
      </p:sp>
      <p:pic>
        <p:nvPicPr>
          <p:cNvPr id="52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7700" y="3429000"/>
            <a:ext cx="5029200" cy="502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674" y="4241469"/>
            <a:ext cx="4330701" cy="340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.jpg" descr="image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591" y="894080"/>
            <a:ext cx="9601201" cy="7200901"/>
          </a:xfrm>
          <a:prstGeom prst="rect">
            <a:avLst/>
          </a:prstGeom>
        </p:spPr>
      </p:pic>
      <p:sp>
        <p:nvSpPr>
          <p:cNvPr id="275" name="http://en.wikipedia.org/wiki/Image:First_Web_Server.jpg"/>
          <p:cNvSpPr txBox="1"/>
          <p:nvPr/>
        </p:nvSpPr>
        <p:spPr>
          <a:xfrm>
            <a:off x="1028700" y="8396328"/>
            <a:ext cx="10934700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defRPr sz="3200"/>
            </a:lvl1pPr>
          </a:lstStyle>
          <a:p>
            <a:pPr/>
            <a:r>
              <a:t>http://en.wikipedia.org/wiki/Image:First_Web_Server.jpg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Managing State on Top of HTT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Managing State on Top of HTTP</a:t>
            </a:r>
          </a:p>
        </p:txBody>
      </p:sp>
      <p:sp>
        <p:nvSpPr>
          <p:cNvPr id="527" name="Approach 1: move the state back-and-for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Approach 1: move the state back-and-forth</a:t>
            </a:r>
          </a:p>
          <a:p>
            <a:pPr lvl="1"/>
            <a:r>
              <a:t>One way to do it is to used </a:t>
            </a:r>
            <a:r>
              <a:rPr b="1"/>
              <a:t>hidden fields</a:t>
            </a:r>
            <a:r>
              <a:t> in HTML forms</a:t>
            </a:r>
          </a:p>
          <a:p>
            <a:pPr>
              <a:defRPr b="1"/>
            </a:pPr>
            <a:r>
              <a:t>Approach 2 (better): maintain state on the backend, transfer session IDs</a:t>
            </a:r>
          </a:p>
          <a:p>
            <a:pPr lvl="1"/>
            <a:r>
              <a:t>One way to do it is to use parameters in the </a:t>
            </a:r>
            <a:r>
              <a:rPr b="1"/>
              <a:t>query string</a:t>
            </a:r>
            <a:r>
              <a:t> (security...)</a:t>
            </a:r>
          </a:p>
          <a:p>
            <a:pPr lvl="1"/>
            <a:r>
              <a:t>One way is to use </a:t>
            </a:r>
            <a:r>
              <a:rPr b="1"/>
              <a:t>cookies</a:t>
            </a:r>
          </a:p>
        </p:txBody>
      </p:sp>
      <p:pic>
        <p:nvPicPr>
          <p:cNvPr id="52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5753061"/>
            <a:ext cx="6019800" cy="322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assing State Back and For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Passing State Back and Forth</a:t>
            </a:r>
          </a:p>
        </p:txBody>
      </p:sp>
      <p:sp>
        <p:nvSpPr>
          <p:cNvPr id="531" name="C: Hello, I am new here. My name is Bob.…"/>
          <p:cNvSpPr txBox="1"/>
          <p:nvPr/>
        </p:nvSpPr>
        <p:spPr>
          <a:xfrm>
            <a:off x="863600" y="2616200"/>
            <a:ext cx="11264900" cy="28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Hello, I am new here. My name is Bob.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Welcome, let's have a chat [You told me that "My name is Bob"].</a:t>
            </a:r>
          </a:p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[My name is Bob]. What's the time?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Hi again Bob. It's 10:45 AM. [You told me that "My name is Bob". You asked me what is the time]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150" y="5899150"/>
            <a:ext cx="9080500" cy="334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assing Session ID Back and For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Passing Session ID Back and Forth</a:t>
            </a:r>
          </a:p>
        </p:txBody>
      </p:sp>
      <p:sp>
        <p:nvSpPr>
          <p:cNvPr id="535" name="C: Hello, I am new here. My name is Bob.…"/>
          <p:cNvSpPr txBox="1"/>
          <p:nvPr/>
        </p:nvSpPr>
        <p:spPr>
          <a:xfrm>
            <a:off x="863600" y="2286000"/>
            <a:ext cx="11264900" cy="716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Hello, I am new here. My name is Bob.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Welcome Bob, let's have a chat. Your session id is 42.</a:t>
            </a:r>
          </a:p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My session id is 42. What's the time?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-- checking my notes… hum… ok, I found what I remember about session 42… 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Hi again Bob. It's 10:45 AM.</a:t>
            </a:r>
          </a:p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My session id is 42. How do you do?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-- checking my notes… hum… ok, I found what I remember about session 42… 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I am fine, Bob, thank you.</a:t>
            </a:r>
          </a:p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My session id is 42. How do you do?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-- checking my notes… hum… ok, I found what I remember about session 42… 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I told you I am fine… are you stupid or what?</a:t>
            </a:r>
          </a:p>
          <a:p>
            <a:pPr algn="l" defTabSz="457200">
              <a:defRPr sz="2400">
                <a:solidFill>
                  <a:srgbClr val="32619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C: My session id is 42. If you take it like that, I am gone. Forever.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-- checking my notes… hum… ok, I found what I remember about session 42… 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-- putting 42 file into trash… </a:t>
            </a:r>
          </a:p>
          <a:p>
            <a:pPr algn="l" defTabSz="457200">
              <a:defRPr sz="2400">
                <a:solidFill>
                  <a:srgbClr val="F1424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S: Bye Bob.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assing Session ID in UR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Passing Session ID in URL</a:t>
            </a:r>
          </a:p>
        </p:txBody>
      </p:sp>
      <p:sp>
        <p:nvSpPr>
          <p:cNvPr id="538" name="GET /login HTTP/1.1…"/>
          <p:cNvSpPr txBox="1"/>
          <p:nvPr/>
        </p:nvSpPr>
        <p:spPr>
          <a:xfrm>
            <a:off x="667791" y="2244959"/>
            <a:ext cx="5029995" cy="97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GET /login HTTP/1.1</a:t>
            </a:r>
          </a:p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Host: intra.heig-vd.ch</a:t>
            </a:r>
          </a:p>
        </p:txBody>
      </p:sp>
      <p:sp>
        <p:nvSpPr>
          <p:cNvPr id="539" name="HTTP/1.1 302 Found…"/>
          <p:cNvSpPr txBox="1"/>
          <p:nvPr/>
        </p:nvSpPr>
        <p:spPr>
          <a:xfrm>
            <a:off x="667791" y="3522818"/>
            <a:ext cx="12180095" cy="97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86868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HTTP/1.1 302 Found</a:t>
            </a:r>
          </a:p>
          <a:p>
            <a:pPr algn="l">
              <a:defRPr sz="3200">
                <a:solidFill>
                  <a:srgbClr val="86868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Location: http://intra.heig-vd.ch/home?sessionId=83939</a:t>
            </a:r>
          </a:p>
        </p:txBody>
      </p:sp>
      <p:sp>
        <p:nvSpPr>
          <p:cNvPr id="540" name="GET /home?sessionId=83939 HTTP/1.1…"/>
          <p:cNvSpPr txBox="1"/>
          <p:nvPr/>
        </p:nvSpPr>
        <p:spPr>
          <a:xfrm>
            <a:off x="667791" y="5330626"/>
            <a:ext cx="7711283" cy="97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GET /home?sessionId=83939 HTTP/1.1</a:t>
            </a:r>
          </a:p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Host: intra.heig-vd.ch</a:t>
            </a:r>
          </a:p>
        </p:txBody>
      </p:sp>
      <p:sp>
        <p:nvSpPr>
          <p:cNvPr id="541" name="GET /page2?sessionId=83939 HTTP/1.1…"/>
          <p:cNvSpPr txBox="1"/>
          <p:nvPr/>
        </p:nvSpPr>
        <p:spPr>
          <a:xfrm>
            <a:off x="667791" y="6633284"/>
            <a:ext cx="7934723" cy="97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GET /page2?sessionId=83939 HTTP/1.1</a:t>
            </a:r>
          </a:p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Host: intra.heig-vd.ch</a:t>
            </a:r>
          </a:p>
        </p:txBody>
      </p:sp>
      <p:sp>
        <p:nvSpPr>
          <p:cNvPr id="542" name="GET /logout?sessionId=83939 HTTP/1.1…"/>
          <p:cNvSpPr txBox="1"/>
          <p:nvPr/>
        </p:nvSpPr>
        <p:spPr>
          <a:xfrm>
            <a:off x="667791" y="7839784"/>
            <a:ext cx="8158164" cy="97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GET /logout?sessionId=83939 HTTP/1.1</a:t>
            </a:r>
          </a:p>
          <a:p>
            <a:pPr algn="l"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Host: intra.heig-vd.ch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assing Session ID in Cook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Passing Session ID in Cookies</a:t>
            </a:r>
          </a:p>
        </p:txBody>
      </p:sp>
      <p:sp>
        <p:nvSpPr>
          <p:cNvPr id="545" name="The client sends a request to the server for the first time. It cannot send any cookie (it does not have any!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client </a:t>
            </a:r>
            <a:r>
              <a:rPr b="1"/>
              <a:t>sends a request to the server for the first time</a:t>
            </a:r>
            <a:r>
              <a:t>. It cannot send any cookie (it does not have any!).</a:t>
            </a:r>
          </a:p>
          <a:p>
            <a:pPr/>
            <a:r>
              <a:t>The server </a:t>
            </a:r>
            <a:r>
              <a:rPr b="1"/>
              <a:t>understands that it is a new client</a:t>
            </a:r>
            <a:r>
              <a:t>. It creates a session and generates a unique session ID.</a:t>
            </a:r>
          </a:p>
          <a:p>
            <a:pPr/>
            <a:r>
              <a:t>In the HTTP response, the server sends the unique session ID in a </a:t>
            </a:r>
            <a:r>
              <a:rPr b="1"/>
              <a:t>Set-Cookie header</a:t>
            </a:r>
            <a:r>
              <a:t> (“Here is a token... next time you come to see me, show me the token and I will recognize you!”).</a:t>
            </a:r>
          </a:p>
          <a:p>
            <a:pPr/>
            <a:r>
              <a:t>The </a:t>
            </a:r>
            <a:r>
              <a:rPr b="1"/>
              <a:t>client keeps track of the cookie</a:t>
            </a:r>
            <a:r>
              <a:t> either in memory or on disk (it has a cookie store, i.e. a list of cookies sent by servers).</a:t>
            </a:r>
          </a:p>
          <a:p>
            <a:pPr/>
            <a:r>
              <a:t>Before the client sends a second request to the server, it lookups the cookie store: “I am about to visit a server... did I receive any cookie from it?”. If yes, it sends the cookie in a </a:t>
            </a:r>
            <a:r>
              <a:rPr b="1"/>
              <a:t>Cookie header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assing Session ID in Cook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Passing Session ID in Cookies</a:t>
            </a:r>
          </a:p>
        </p:txBody>
      </p:sp>
      <p:sp>
        <p:nvSpPr>
          <p:cNvPr id="548" name="The server sends a cookie (token)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server sends a cookie (token):</a:t>
            </a:r>
            <a:br/>
            <a:br/>
            <a:br/>
            <a:br/>
          </a:p>
          <a:p>
            <a:pPr/>
            <a:r>
              <a:t>The client sends it each time it returns to the server:</a:t>
            </a:r>
            <a:br/>
          </a:p>
        </p:txBody>
      </p:sp>
      <p:sp>
        <p:nvSpPr>
          <p:cNvPr id="549" name="Set-Cookie: GAPSSESSID=4rm??????na; path=/; domain=gaps.heig-vd.ch"/>
          <p:cNvSpPr txBox="1"/>
          <p:nvPr/>
        </p:nvSpPr>
        <p:spPr>
          <a:xfrm>
            <a:off x="128190" y="3097435"/>
            <a:ext cx="13469740" cy="45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/>
                </a:solidFill>
              </a:rPr>
              <a:t>Set-Cookie</a:t>
            </a:r>
            <a:r>
              <a:t>: GAPSSESSID=4rm??????na; path=/; domain=gaps.heig-vd.ch</a:t>
            </a:r>
          </a:p>
        </p:txBody>
      </p:sp>
      <p:sp>
        <p:nvSpPr>
          <p:cNvPr id="550" name="Cookie: GAPSSESSID=4rm??????na"/>
          <p:cNvSpPr txBox="1"/>
          <p:nvPr/>
        </p:nvSpPr>
        <p:spPr>
          <a:xfrm>
            <a:off x="128190" y="5599335"/>
            <a:ext cx="13469740" cy="45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/>
                </a:solidFill>
              </a:rPr>
              <a:t>Cookie</a:t>
            </a:r>
            <a:r>
              <a:t>: GAPSSESSID=4rm??????na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Where does the server store th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does the server store the state?</a:t>
            </a:r>
          </a:p>
        </p:txBody>
      </p:sp>
      <p:sp>
        <p:nvSpPr>
          <p:cNvPr id="553" name="What is transferred in the cookie is only a session ID, not session data (and BTW not user credentials!).…"/>
          <p:cNvSpPr txBox="1"/>
          <p:nvPr>
            <p:ph type="body" idx="1"/>
          </p:nvPr>
        </p:nvSpPr>
        <p:spPr>
          <a:xfrm>
            <a:off x="571500" y="2324100"/>
            <a:ext cx="11861800" cy="6578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40029" indent="-240029" defTabSz="525779">
              <a:spcBef>
                <a:spcPts val="2100"/>
              </a:spcBef>
              <a:defRPr sz="2340"/>
            </a:pPr>
            <a:r>
              <a:t>What is transferred in the cookie is </a:t>
            </a:r>
            <a:r>
              <a:rPr b="1"/>
              <a:t>only a session ID</a:t>
            </a:r>
            <a:r>
              <a:t>, not session data (and BTW not user credentials!).</a:t>
            </a:r>
          </a:p>
          <a:p>
            <a:pPr marL="240029" indent="-240029" defTabSz="525779">
              <a:spcBef>
                <a:spcPts val="2100"/>
              </a:spcBef>
              <a:defRPr sz="2340"/>
            </a:pPr>
            <a:r>
              <a:t>The </a:t>
            </a:r>
            <a:r>
              <a:rPr b="1"/>
              <a:t>data associated to the session</a:t>
            </a:r>
            <a:r>
              <a:t> typically includes the user identity (and roles), the previous actions performed by the user, the preferences, etc.</a:t>
            </a:r>
          </a:p>
          <a:p>
            <a:pPr marL="240029" indent="-240029" defTabSz="525779">
              <a:spcBef>
                <a:spcPts val="2100"/>
              </a:spcBef>
              <a:defRPr sz="2340"/>
            </a:pPr>
            <a:r>
              <a:rPr b="1"/>
              <a:t>This data can be stored in various places</a:t>
            </a:r>
            <a:r>
              <a:t>. Where you store it can have a big impact on performance, scalability and fault-tolerance. There is no universal “best solution” - the choice depends on many factors.</a:t>
            </a:r>
          </a:p>
          <a:p>
            <a:pPr marL="240029" indent="-240029" defTabSz="525779">
              <a:spcBef>
                <a:spcPts val="2100"/>
              </a:spcBef>
              <a:defRPr sz="2340"/>
            </a:pPr>
            <a:r>
              <a:t>Choice 1: </a:t>
            </a:r>
            <a:r>
              <a:rPr b="1"/>
              <a:t>store everything in the DB</a:t>
            </a:r>
            <a:r>
              <a:t>. One advantage is that if a web server crashes, it does not bring down the state. One disadvantage is that performance may </a:t>
            </a:r>
          </a:p>
          <a:p>
            <a:pPr marL="240029" indent="-240029" defTabSz="525779">
              <a:spcBef>
                <a:spcPts val="2100"/>
              </a:spcBef>
              <a:defRPr sz="2340"/>
            </a:pPr>
            <a:r>
              <a:t>Choice 2: </a:t>
            </a:r>
            <a:r>
              <a:rPr b="1"/>
              <a:t>keep in the RAM of the web server</a:t>
            </a:r>
            <a:r>
              <a:t>. One advantage is the performance. One disadvantage is that you have to use sticky sessions. Another disadvantage is that RAM consumption could be high.</a:t>
            </a:r>
          </a:p>
          <a:p>
            <a:pPr marL="240029" indent="-240029" defTabSz="525779">
              <a:spcBef>
                <a:spcPts val="2100"/>
              </a:spcBef>
              <a:defRPr sz="2340"/>
            </a:pPr>
            <a:r>
              <a:t>Choice 3: </a:t>
            </a:r>
            <a:r>
              <a:rPr b="1"/>
              <a:t>use a distributed caching layer</a:t>
            </a:r>
            <a:r>
              <a:t> (e.g. redis, memcached). One advantage is fault tolerance and scalability. One disadvantage is higher complexity and cost.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182" y="1209039"/>
            <a:ext cx="12081370" cy="6985566"/>
          </a:xfrm>
          <a:prstGeom prst="rect">
            <a:avLst/>
          </a:prstGeom>
        </p:spPr>
      </p:pic>
      <p:sp>
        <p:nvSpPr>
          <p:cNvPr id="278" name="http://www.w3.org/Consortium/technology"/>
          <p:cNvSpPr txBox="1"/>
          <p:nvPr/>
        </p:nvSpPr>
        <p:spPr>
          <a:xfrm>
            <a:off x="1393895" y="8545689"/>
            <a:ext cx="102362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/>
            <a:r>
              <a:t>http://www.w3.org/Consortium/technology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 is HTTP?"/>
          <p:cNvSpPr txBox="1"/>
          <p:nvPr>
            <p:ph type="title"/>
          </p:nvPr>
        </p:nvSpPr>
        <p:spPr>
          <a:xfrm>
            <a:off x="571500" y="37211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What is HTTP?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he Hypertext Transfer Protocol (HTTP) is an application-level protocol for distributed, collaborative, hypermedia information systems.…"/>
          <p:cNvSpPr txBox="1"/>
          <p:nvPr/>
        </p:nvSpPr>
        <p:spPr>
          <a:xfrm>
            <a:off x="1066800" y="2882900"/>
            <a:ext cx="11049000" cy="485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defRPr sz="2800"/>
            </a:pPr>
            <a:r>
              <a:t>The Hypertext Transfer Protocol (HTTP) is an application-level protocol for distributed, collaborative,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hypermedia information systems</a:t>
            </a:r>
            <a:r>
              <a:t>. 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It is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generic</a:t>
            </a:r>
            <a:r>
              <a:t>,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stateless</a:t>
            </a:r>
            <a:r>
              <a:t>, protocol which can be used for many tasks beyond its use for hypertext, such as name servers and distributed object management systems, through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extension</a:t>
            </a:r>
            <a:r>
              <a:t> of its request methods, error codes and headers [47]. 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A feature of HTTP is the typing and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negotiation of data representation</a:t>
            </a:r>
            <a:r>
              <a:t>, allowing systems to be built independently of the data being transferred.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HTTP is one of the first two standards…"/>
          <p:cNvSpPr txBox="1"/>
          <p:nvPr>
            <p:ph type="title"/>
          </p:nvPr>
        </p:nvSpPr>
        <p:spPr>
          <a:xfrm>
            <a:off x="571500" y="1397000"/>
            <a:ext cx="11861800" cy="2336800"/>
          </a:xfrm>
          <a:prstGeom prst="rect">
            <a:avLst/>
          </a:prstGeom>
        </p:spPr>
        <p:txBody>
          <a:bodyPr/>
          <a:lstStyle/>
          <a:p>
            <a:pPr algn="ctr">
              <a:defRPr sz="4900"/>
            </a:pPr>
            <a:r>
              <a:t>HTTP is one of the first two standards</a:t>
            </a:r>
          </a:p>
          <a:p>
            <a:pPr algn="ctr">
              <a:defRPr sz="4900"/>
            </a:pPr>
            <a:r>
              <a:t>of “the Web”</a:t>
            </a:r>
          </a:p>
        </p:txBody>
      </p:sp>
      <p:sp>
        <p:nvSpPr>
          <p:cNvPr id="285" name="HTML"/>
          <p:cNvSpPr/>
          <p:nvPr/>
        </p:nvSpPr>
        <p:spPr>
          <a:xfrm>
            <a:off x="2336800" y="4013200"/>
            <a:ext cx="3147715" cy="3549899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86" name="HTTP"/>
          <p:cNvSpPr/>
          <p:nvPr/>
        </p:nvSpPr>
        <p:spPr>
          <a:xfrm>
            <a:off x="8153400" y="4013200"/>
            <a:ext cx="3147715" cy="3549899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87" name="Markup Language to…"/>
          <p:cNvSpPr txBox="1"/>
          <p:nvPr/>
        </p:nvSpPr>
        <p:spPr>
          <a:xfrm>
            <a:off x="1643986" y="7802246"/>
            <a:ext cx="4533342" cy="95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Markup Language to </a:t>
            </a:r>
          </a:p>
          <a:p>
            <a:pPr>
              <a:defRPr sz="2800"/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create</a:t>
            </a:r>
            <a:r>
              <a:t> hypertext documents</a:t>
            </a:r>
          </a:p>
        </p:txBody>
      </p:sp>
      <p:sp>
        <p:nvSpPr>
          <p:cNvPr id="288" name="Protocol to transfer hypertext documents (and other content)"/>
          <p:cNvSpPr txBox="1"/>
          <p:nvPr/>
        </p:nvSpPr>
        <p:spPr>
          <a:xfrm>
            <a:off x="6743468" y="7802246"/>
            <a:ext cx="5751678" cy="95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Protocol to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transfer</a:t>
            </a:r>
            <a:r>
              <a:t> hypertext documents (and other content)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